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sldIdLst>
    <p:sldId id="258" r:id="rId2"/>
    <p:sldId id="283" r:id="rId3"/>
    <p:sldId id="284" r:id="rId4"/>
    <p:sldId id="288" r:id="rId5"/>
    <p:sldId id="295" r:id="rId6"/>
    <p:sldId id="287" r:id="rId7"/>
    <p:sldId id="285" r:id="rId8"/>
    <p:sldId id="286" r:id="rId9"/>
    <p:sldId id="296" r:id="rId10"/>
    <p:sldId id="292" r:id="rId11"/>
    <p:sldId id="289" r:id="rId12"/>
    <p:sldId id="290" r:id="rId13"/>
    <p:sldId id="291" r:id="rId14"/>
    <p:sldId id="293" r:id="rId15"/>
    <p:sldId id="294" r:id="rId16"/>
    <p:sldId id="282" r:id="rId17"/>
    <p:sldId id="265" r:id="rId18"/>
    <p:sldId id="260" r:id="rId19"/>
    <p:sldId id="261" r:id="rId20"/>
    <p:sldId id="262" r:id="rId21"/>
    <p:sldId id="263" r:id="rId22"/>
    <p:sldId id="267" r:id="rId23"/>
    <p:sldId id="269" r:id="rId24"/>
    <p:sldId id="270" r:id="rId25"/>
    <p:sldId id="271" r:id="rId26"/>
    <p:sldId id="272" r:id="rId27"/>
    <p:sldId id="274" r:id="rId28"/>
    <p:sldId id="266" r:id="rId29"/>
    <p:sldId id="276" r:id="rId30"/>
    <p:sldId id="277" r:id="rId31"/>
    <p:sldId id="278" r:id="rId32"/>
    <p:sldId id="279"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57" autoAdjust="0"/>
    <p:restoredTop sz="94653"/>
  </p:normalViewPr>
  <p:slideViewPr>
    <p:cSldViewPr snapToGrid="0" snapToObjects="1" showGuides="1">
      <p:cViewPr>
        <p:scale>
          <a:sx n="50" d="100"/>
          <a:sy n="50" d="100"/>
        </p:scale>
        <p:origin x="1992" y="354"/>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image" Target="../media/image2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41F9E3-84E5-44BD-9C02-95E772A06164}"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B533C0F6-82AF-4423-B63D-E96BE2F7E578}">
      <dgm:prSet phldrT="[Text]" custT="1"/>
      <dgm:spPr>
        <a:xfrm>
          <a:off x="0" y="0"/>
          <a:ext cx="8229600" cy="18236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ltLang="en-US" sz="2000" dirty="0" smtClean="0">
              <a:solidFill>
                <a:sysClr val="window" lastClr="FFFFFF"/>
              </a:solidFill>
              <a:latin typeface="Calibri"/>
              <a:ea typeface="Tahoma" panose="020B0604030504040204" pitchFamily="34" charset="0"/>
              <a:cs typeface="Times New Roman" panose="02020603050405020304" pitchFamily="18" charset="0"/>
            </a:rPr>
            <a:t>If you cannot see a typical screen you need a way to understand what is on it: </a:t>
          </a:r>
        </a:p>
        <a:p>
          <a:r>
            <a:rPr lang="en-US" altLang="en-US" sz="1800" dirty="0" smtClean="0">
              <a:solidFill>
                <a:sysClr val="window" lastClr="FFFFFF"/>
              </a:solidFill>
              <a:latin typeface="Calibri"/>
              <a:ea typeface="+mn-ea"/>
              <a:cs typeface="+mn-cs"/>
            </a:rPr>
            <a:t>Screen readers 	Audio description   	Tactile markers  </a:t>
          </a:r>
        </a:p>
        <a:p>
          <a:r>
            <a:rPr lang="en-US" altLang="en-US" sz="1800" dirty="0" smtClean="0">
              <a:solidFill>
                <a:sysClr val="window" lastClr="FFFFFF"/>
              </a:solidFill>
              <a:latin typeface="Calibri"/>
              <a:ea typeface="+mn-ea"/>
              <a:cs typeface="+mn-cs"/>
            </a:rPr>
            <a:t>	Text to speech (TTS)         Screen magnifiers  </a:t>
          </a:r>
        </a:p>
        <a:p>
          <a:r>
            <a:rPr lang="en-US" altLang="en-US" sz="1800" dirty="0" smtClean="0">
              <a:solidFill>
                <a:sysClr val="window" lastClr="FFFFFF"/>
              </a:solidFill>
              <a:latin typeface="Calibri"/>
              <a:ea typeface="+mn-ea"/>
              <a:cs typeface="+mn-cs"/>
            </a:rPr>
            <a:t>		Gesture-based screen readers </a:t>
          </a:r>
          <a:endParaRPr lang="en-US" sz="2000" dirty="0">
            <a:solidFill>
              <a:sysClr val="window" lastClr="FFFFFF"/>
            </a:solidFill>
            <a:latin typeface="Calibri"/>
            <a:ea typeface="+mn-ea"/>
            <a:cs typeface="+mn-cs"/>
          </a:endParaRPr>
        </a:p>
      </dgm:t>
    </dgm:pt>
    <dgm:pt modelId="{865AA116-5A1F-4CB7-A746-DE438029A31D}" type="parTrans" cxnId="{DEB016CC-0CF0-4F47-B985-39CEAAA41460}">
      <dgm:prSet/>
      <dgm:spPr/>
      <dgm:t>
        <a:bodyPr/>
        <a:lstStyle/>
        <a:p>
          <a:endParaRPr lang="en-US"/>
        </a:p>
      </dgm:t>
    </dgm:pt>
    <dgm:pt modelId="{B772480A-17BA-41D4-9B1B-FA4FA882EFD6}" type="sibTrans" cxnId="{DEB016CC-0CF0-4F47-B985-39CEAAA41460}">
      <dgm:prSet/>
      <dgm:spPr/>
      <dgm:t>
        <a:bodyPr/>
        <a:lstStyle/>
        <a:p>
          <a:endParaRPr lang="en-US"/>
        </a:p>
      </dgm:t>
    </dgm:pt>
    <dgm:pt modelId="{F981C4CF-CB98-4600-B604-827ABC2A8CA2}">
      <dgm:prSet phldrT="[Text]" custT="1"/>
      <dgm:spPr>
        <a:xfrm>
          <a:off x="0" y="2006034"/>
          <a:ext cx="8229600" cy="1823667"/>
        </a:xfrm>
        <a:solidFill>
          <a:srgbClr val="4F81B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en-US" altLang="en-US" sz="2000" dirty="0" smtClean="0">
              <a:solidFill>
                <a:sysClr val="window" lastClr="FFFFFF"/>
              </a:solidFill>
              <a:latin typeface="Calibri"/>
              <a:ea typeface="Tahoma" panose="020B0604030504040204" pitchFamily="34" charset="0"/>
              <a:cs typeface="Times New Roman" panose="02020603050405020304" pitchFamily="18" charset="0"/>
            </a:rPr>
            <a:t>If you cannot hear the information, you need a way to get that information:</a:t>
          </a:r>
        </a:p>
        <a:p>
          <a:r>
            <a:rPr lang="en-US" sz="1800" dirty="0" smtClean="0">
              <a:solidFill>
                <a:sysClr val="window" lastClr="FFFFFF"/>
              </a:solidFill>
              <a:latin typeface="Calibri"/>
              <a:ea typeface="+mn-ea"/>
              <a:cs typeface="+mn-cs"/>
            </a:rPr>
            <a:t>Captioning and signing       Video relay services    SMS and MMS</a:t>
          </a:r>
        </a:p>
        <a:p>
          <a:r>
            <a:rPr lang="en-US" sz="1800" dirty="0" smtClean="0">
              <a:solidFill>
                <a:sysClr val="window" lastClr="FFFFFF"/>
              </a:solidFill>
              <a:latin typeface="Calibri"/>
              <a:ea typeface="+mn-ea"/>
              <a:cs typeface="+mn-cs"/>
            </a:rPr>
            <a:t>       Hearing aid compatibility     Speech to text 	</a:t>
          </a:r>
        </a:p>
        <a:p>
          <a:r>
            <a:rPr lang="en-US" sz="1800" dirty="0" smtClean="0">
              <a:solidFill>
                <a:sysClr val="window" lastClr="FFFFFF"/>
              </a:solidFill>
              <a:latin typeface="Calibri"/>
              <a:ea typeface="+mn-ea"/>
              <a:cs typeface="+mn-cs"/>
            </a:rPr>
            <a:t>                                 Volume adjustment</a:t>
          </a:r>
          <a:endParaRPr lang="en-US" sz="1800" dirty="0">
            <a:solidFill>
              <a:sysClr val="window" lastClr="FFFFFF"/>
            </a:solidFill>
            <a:latin typeface="Calibri"/>
            <a:ea typeface="+mn-ea"/>
            <a:cs typeface="+mn-cs"/>
          </a:endParaRPr>
        </a:p>
      </dgm:t>
    </dgm:pt>
    <dgm:pt modelId="{4C9A1FF3-7E91-401F-BC12-FC5BD977A04F}" type="parTrans" cxnId="{543B92AD-F5CD-4D8F-A154-433371BFC7BC}">
      <dgm:prSet/>
      <dgm:spPr/>
      <dgm:t>
        <a:bodyPr/>
        <a:lstStyle/>
        <a:p>
          <a:endParaRPr lang="en-US"/>
        </a:p>
      </dgm:t>
    </dgm:pt>
    <dgm:pt modelId="{5D235F07-A970-4622-BF1A-92A856CA6FCF}" type="sibTrans" cxnId="{543B92AD-F5CD-4D8F-A154-433371BFC7BC}">
      <dgm:prSet/>
      <dgm:spPr/>
      <dgm:t>
        <a:bodyPr/>
        <a:lstStyle/>
        <a:p>
          <a:endParaRPr lang="en-US"/>
        </a:p>
      </dgm:t>
    </dgm:pt>
    <dgm:pt modelId="{BADD990F-9050-4B68-B885-FB9397ED3EC4}" type="pres">
      <dgm:prSet presAssocID="{1841F9E3-84E5-44BD-9C02-95E772A06164}" presName="linear" presStyleCnt="0">
        <dgm:presLayoutVars>
          <dgm:dir/>
          <dgm:resizeHandles val="exact"/>
        </dgm:presLayoutVars>
      </dgm:prSet>
      <dgm:spPr/>
      <dgm:t>
        <a:bodyPr/>
        <a:lstStyle/>
        <a:p>
          <a:endParaRPr lang="en-US"/>
        </a:p>
      </dgm:t>
    </dgm:pt>
    <dgm:pt modelId="{D6E13715-8062-4E12-B0E2-A90EE6772338}" type="pres">
      <dgm:prSet presAssocID="{B533C0F6-82AF-4423-B63D-E96BE2F7E578}" presName="comp" presStyleCnt="0"/>
      <dgm:spPr/>
    </dgm:pt>
    <dgm:pt modelId="{6BA0A901-5BAE-4919-873C-0C5FB8A0698A}" type="pres">
      <dgm:prSet presAssocID="{B533C0F6-82AF-4423-B63D-E96BE2F7E578}" presName="box" presStyleLbl="node1" presStyleIdx="0" presStyleCnt="2"/>
      <dgm:spPr>
        <a:prstGeom prst="roundRect">
          <a:avLst>
            <a:gd name="adj" fmla="val 10000"/>
          </a:avLst>
        </a:prstGeom>
      </dgm:spPr>
      <dgm:t>
        <a:bodyPr/>
        <a:lstStyle/>
        <a:p>
          <a:endParaRPr lang="en-US"/>
        </a:p>
      </dgm:t>
    </dgm:pt>
    <dgm:pt modelId="{F713473A-A816-4742-BD01-1E16F2BBB7DD}" type="pres">
      <dgm:prSet presAssocID="{B533C0F6-82AF-4423-B63D-E96BE2F7E578}" presName="img" presStyleLbl="fgImgPlace1" presStyleIdx="0" presStyleCnt="2"/>
      <dgm:spPr>
        <a:xfrm>
          <a:off x="182366" y="182366"/>
          <a:ext cx="1645920" cy="1458934"/>
        </a:xfrm>
        <a:prstGeom prst="roundRect">
          <a:avLst>
            <a:gd name="adj" fmla="val 10000"/>
          </a:avLst>
        </a:prstGeom>
        <a:blipFill rotWithShape="1">
          <a:blip xmlns:r="http://schemas.openxmlformats.org/officeDocument/2006/relationships" r:embed="rId1"/>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A1327A16-6E35-4711-9146-5F73ACE214DF}" type="pres">
      <dgm:prSet presAssocID="{B533C0F6-82AF-4423-B63D-E96BE2F7E578}" presName="text" presStyleLbl="node1" presStyleIdx="0" presStyleCnt="2">
        <dgm:presLayoutVars>
          <dgm:bulletEnabled val="1"/>
        </dgm:presLayoutVars>
      </dgm:prSet>
      <dgm:spPr/>
      <dgm:t>
        <a:bodyPr/>
        <a:lstStyle/>
        <a:p>
          <a:endParaRPr lang="en-US"/>
        </a:p>
      </dgm:t>
    </dgm:pt>
    <dgm:pt modelId="{9A5672F1-0BA1-44EF-9D08-C219D9C12BD7}" type="pres">
      <dgm:prSet presAssocID="{B772480A-17BA-41D4-9B1B-FA4FA882EFD6}" presName="spacer" presStyleCnt="0"/>
      <dgm:spPr/>
    </dgm:pt>
    <dgm:pt modelId="{ABD947C3-C2BC-4172-A4CF-9E30361E17A9}" type="pres">
      <dgm:prSet presAssocID="{F981C4CF-CB98-4600-B604-827ABC2A8CA2}" presName="comp" presStyleCnt="0"/>
      <dgm:spPr/>
    </dgm:pt>
    <dgm:pt modelId="{00CB552E-0BE8-4AA3-948B-0078F64E97CA}" type="pres">
      <dgm:prSet presAssocID="{F981C4CF-CB98-4600-B604-827ABC2A8CA2}" presName="box" presStyleLbl="node1" presStyleIdx="1" presStyleCnt="2"/>
      <dgm:spPr>
        <a:prstGeom prst="roundRect">
          <a:avLst>
            <a:gd name="adj" fmla="val 10000"/>
          </a:avLst>
        </a:prstGeom>
      </dgm:spPr>
      <dgm:t>
        <a:bodyPr/>
        <a:lstStyle/>
        <a:p>
          <a:endParaRPr lang="en-US"/>
        </a:p>
      </dgm:t>
    </dgm:pt>
    <dgm:pt modelId="{B5B51EBC-36F2-476A-9AC8-20D0C65D0209}" type="pres">
      <dgm:prSet presAssocID="{F981C4CF-CB98-4600-B604-827ABC2A8CA2}" presName="img" presStyleLbl="fgImgPlace1" presStyleIdx="1" presStyleCnt="2"/>
      <dgm:spPr>
        <a:xfrm>
          <a:off x="182366" y="2188401"/>
          <a:ext cx="1645920" cy="1458934"/>
        </a:xfrm>
        <a:prstGeom prst="roundRect">
          <a:avLst>
            <a:gd name="adj" fmla="val 10000"/>
          </a:avLst>
        </a:prstGeom>
        <a:blipFill rotWithShape="1">
          <a:blip xmlns:r="http://schemas.openxmlformats.org/officeDocument/2006/relationships" r:embed="rId2"/>
          <a:stretch>
            <a:fillRect/>
          </a:stretch>
        </a:blipFill>
        <a:ln w="25400" cap="flat" cmpd="sng" algn="ctr">
          <a:solidFill>
            <a:sysClr val="window" lastClr="FFFFFF">
              <a:hueOff val="0"/>
              <a:satOff val="0"/>
              <a:lumOff val="0"/>
              <a:alphaOff val="0"/>
            </a:sysClr>
          </a:solidFill>
          <a:prstDash val="solid"/>
        </a:ln>
        <a:effectLst/>
      </dgm:spPr>
      <dgm:t>
        <a:bodyPr/>
        <a:lstStyle/>
        <a:p>
          <a:endParaRPr lang="en-US"/>
        </a:p>
      </dgm:t>
    </dgm:pt>
    <dgm:pt modelId="{31EC692E-E118-44D0-9D42-114C59A64E10}" type="pres">
      <dgm:prSet presAssocID="{F981C4CF-CB98-4600-B604-827ABC2A8CA2}" presName="text" presStyleLbl="node1" presStyleIdx="1" presStyleCnt="2">
        <dgm:presLayoutVars>
          <dgm:bulletEnabled val="1"/>
        </dgm:presLayoutVars>
      </dgm:prSet>
      <dgm:spPr/>
      <dgm:t>
        <a:bodyPr/>
        <a:lstStyle/>
        <a:p>
          <a:endParaRPr lang="en-US"/>
        </a:p>
      </dgm:t>
    </dgm:pt>
  </dgm:ptLst>
  <dgm:cxnLst>
    <dgm:cxn modelId="{543B92AD-F5CD-4D8F-A154-433371BFC7BC}" srcId="{1841F9E3-84E5-44BD-9C02-95E772A06164}" destId="{F981C4CF-CB98-4600-B604-827ABC2A8CA2}" srcOrd="1" destOrd="0" parTransId="{4C9A1FF3-7E91-401F-BC12-FC5BD977A04F}" sibTransId="{5D235F07-A970-4622-BF1A-92A856CA6FCF}"/>
    <dgm:cxn modelId="{A4C71FF0-E037-4049-8630-7B3AA68C2B66}" type="presOf" srcId="{B533C0F6-82AF-4423-B63D-E96BE2F7E578}" destId="{6BA0A901-5BAE-4919-873C-0C5FB8A0698A}" srcOrd="0" destOrd="0" presId="urn:microsoft.com/office/officeart/2005/8/layout/vList4"/>
    <dgm:cxn modelId="{81C593A0-3AAA-4DB3-98AC-F099F53AE609}" type="presOf" srcId="{1841F9E3-84E5-44BD-9C02-95E772A06164}" destId="{BADD990F-9050-4B68-B885-FB9397ED3EC4}" srcOrd="0" destOrd="0" presId="urn:microsoft.com/office/officeart/2005/8/layout/vList4"/>
    <dgm:cxn modelId="{66AF3B77-E998-42F4-A62E-3120B49BE515}" type="presOf" srcId="{F981C4CF-CB98-4600-B604-827ABC2A8CA2}" destId="{31EC692E-E118-44D0-9D42-114C59A64E10}" srcOrd="1" destOrd="0" presId="urn:microsoft.com/office/officeart/2005/8/layout/vList4"/>
    <dgm:cxn modelId="{F7DE87AA-FE8B-49B4-82B4-4E5B9037BD2B}" type="presOf" srcId="{F981C4CF-CB98-4600-B604-827ABC2A8CA2}" destId="{00CB552E-0BE8-4AA3-948B-0078F64E97CA}" srcOrd="0" destOrd="0" presId="urn:microsoft.com/office/officeart/2005/8/layout/vList4"/>
    <dgm:cxn modelId="{DEB016CC-0CF0-4F47-B985-39CEAAA41460}" srcId="{1841F9E3-84E5-44BD-9C02-95E772A06164}" destId="{B533C0F6-82AF-4423-B63D-E96BE2F7E578}" srcOrd="0" destOrd="0" parTransId="{865AA116-5A1F-4CB7-A746-DE438029A31D}" sibTransId="{B772480A-17BA-41D4-9B1B-FA4FA882EFD6}"/>
    <dgm:cxn modelId="{6B61CC0B-E7F9-4285-8747-FC0C2FF57AA5}" type="presOf" srcId="{B533C0F6-82AF-4423-B63D-E96BE2F7E578}" destId="{A1327A16-6E35-4711-9146-5F73ACE214DF}" srcOrd="1" destOrd="0" presId="urn:microsoft.com/office/officeart/2005/8/layout/vList4"/>
    <dgm:cxn modelId="{5C5B1A9F-4227-4692-8505-05BC08C682A7}" type="presParOf" srcId="{BADD990F-9050-4B68-B885-FB9397ED3EC4}" destId="{D6E13715-8062-4E12-B0E2-A90EE6772338}" srcOrd="0" destOrd="0" presId="urn:microsoft.com/office/officeart/2005/8/layout/vList4"/>
    <dgm:cxn modelId="{EE4830E1-E566-4533-A149-AEE0F98ED145}" type="presParOf" srcId="{D6E13715-8062-4E12-B0E2-A90EE6772338}" destId="{6BA0A901-5BAE-4919-873C-0C5FB8A0698A}" srcOrd="0" destOrd="0" presId="urn:microsoft.com/office/officeart/2005/8/layout/vList4"/>
    <dgm:cxn modelId="{E56FF4F4-00C2-478D-BC13-9A239166B43F}" type="presParOf" srcId="{D6E13715-8062-4E12-B0E2-A90EE6772338}" destId="{F713473A-A816-4742-BD01-1E16F2BBB7DD}" srcOrd="1" destOrd="0" presId="urn:microsoft.com/office/officeart/2005/8/layout/vList4"/>
    <dgm:cxn modelId="{5940D966-B50E-4C8E-AFCF-ACD6B5ED71ED}" type="presParOf" srcId="{D6E13715-8062-4E12-B0E2-A90EE6772338}" destId="{A1327A16-6E35-4711-9146-5F73ACE214DF}" srcOrd="2" destOrd="0" presId="urn:microsoft.com/office/officeart/2005/8/layout/vList4"/>
    <dgm:cxn modelId="{48F4BAC5-408D-4CE4-BF03-33CAD689C2A4}" type="presParOf" srcId="{BADD990F-9050-4B68-B885-FB9397ED3EC4}" destId="{9A5672F1-0BA1-44EF-9D08-C219D9C12BD7}" srcOrd="1" destOrd="0" presId="urn:microsoft.com/office/officeart/2005/8/layout/vList4"/>
    <dgm:cxn modelId="{F740F4C0-1BA6-4D39-9523-C88C118DFBB0}" type="presParOf" srcId="{BADD990F-9050-4B68-B885-FB9397ED3EC4}" destId="{ABD947C3-C2BC-4172-A4CF-9E30361E17A9}" srcOrd="2" destOrd="0" presId="urn:microsoft.com/office/officeart/2005/8/layout/vList4"/>
    <dgm:cxn modelId="{6B5A2954-F060-4256-AAE9-96999D6FA571}" type="presParOf" srcId="{ABD947C3-C2BC-4172-A4CF-9E30361E17A9}" destId="{00CB552E-0BE8-4AA3-948B-0078F64E97CA}" srcOrd="0" destOrd="0" presId="urn:microsoft.com/office/officeart/2005/8/layout/vList4"/>
    <dgm:cxn modelId="{511BA9A3-50C6-410B-BEFA-495B6E0C8A3C}" type="presParOf" srcId="{ABD947C3-C2BC-4172-A4CF-9E30361E17A9}" destId="{B5B51EBC-36F2-476A-9AC8-20D0C65D0209}" srcOrd="1" destOrd="0" presId="urn:microsoft.com/office/officeart/2005/8/layout/vList4"/>
    <dgm:cxn modelId="{F405C9A5-B59B-4424-BED3-52BA454EA8F9}" type="presParOf" srcId="{ABD947C3-C2BC-4172-A4CF-9E30361E17A9}" destId="{31EC692E-E118-44D0-9D42-114C59A64E10}"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DF1AF2-71B3-4343-ACCD-03744E336041}" type="datetimeFigureOut">
              <a:rPr lang="en-US" smtClean="0"/>
              <a:t>10/05/2017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C6557D-A0D6-474B-99ED-255F4A03816F}" type="slidenum">
              <a:rPr lang="en-US" smtClean="0"/>
              <a:t>‹#›</a:t>
            </a:fld>
            <a:endParaRPr lang="en-US"/>
          </a:p>
        </p:txBody>
      </p:sp>
    </p:spTree>
    <p:extLst>
      <p:ext uri="{BB962C8B-B14F-4D97-AF65-F5344CB8AC3E}">
        <p14:creationId xmlns:p14="http://schemas.microsoft.com/office/powerpoint/2010/main" val="3701309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xfrm>
            <a:off x="525463" y="4718050"/>
            <a:ext cx="5905500" cy="507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p>
        </p:txBody>
      </p:sp>
    </p:spTree>
    <p:extLst>
      <p:ext uri="{BB962C8B-B14F-4D97-AF65-F5344CB8AC3E}">
        <p14:creationId xmlns:p14="http://schemas.microsoft.com/office/powerpoint/2010/main" val="25438998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2"/>
              </a:solidFill>
              <a:latin typeface="Verdana" pitchFamily="34"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1200" b="1" dirty="0" smtClean="0">
              <a:solidFill>
                <a:schemeClr val="tx2"/>
              </a:solidFill>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solidFill>
                  <a:prstClr val="black"/>
                </a:solidFill>
              </a:rPr>
              <a:pPr>
                <a:defRPr/>
              </a:pPr>
              <a:t>13</a:t>
            </a:fld>
            <a:endParaRPr lang="en-CA">
              <a:solidFill>
                <a:prstClr val="black"/>
              </a:solidFill>
            </a:endParaRPr>
          </a:p>
        </p:txBody>
      </p:sp>
    </p:spTree>
    <p:extLst>
      <p:ext uri="{BB962C8B-B14F-4D97-AF65-F5344CB8AC3E}">
        <p14:creationId xmlns:p14="http://schemas.microsoft.com/office/powerpoint/2010/main" val="34439054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2"/>
              </a:solidFill>
              <a:latin typeface="Verdana" pitchFamily="34"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1200" b="1" dirty="0" smtClean="0">
              <a:solidFill>
                <a:schemeClr val="tx2"/>
              </a:solidFill>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solidFill>
                  <a:prstClr val="black"/>
                </a:solidFill>
              </a:rPr>
              <a:pPr>
                <a:defRPr/>
              </a:pPr>
              <a:t>16</a:t>
            </a:fld>
            <a:endParaRPr lang="en-CA">
              <a:solidFill>
                <a:prstClr val="black"/>
              </a:solidFill>
            </a:endParaRPr>
          </a:p>
        </p:txBody>
      </p:sp>
    </p:spTree>
    <p:extLst>
      <p:ext uri="{BB962C8B-B14F-4D97-AF65-F5344CB8AC3E}">
        <p14:creationId xmlns:p14="http://schemas.microsoft.com/office/powerpoint/2010/main" val="759967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2"/>
              </a:solidFill>
              <a:latin typeface="Verdana" pitchFamily="34"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1200" b="1" dirty="0" smtClean="0">
              <a:solidFill>
                <a:schemeClr val="tx2"/>
              </a:solidFill>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solidFill>
                  <a:prstClr val="black"/>
                </a:solidFill>
              </a:rPr>
              <a:pPr>
                <a:defRPr/>
              </a:pPr>
              <a:t>26</a:t>
            </a:fld>
            <a:endParaRPr lang="en-CA">
              <a:solidFill>
                <a:prstClr val="black"/>
              </a:solidFill>
            </a:endParaRPr>
          </a:p>
        </p:txBody>
      </p:sp>
    </p:spTree>
    <p:extLst>
      <p:ext uri="{BB962C8B-B14F-4D97-AF65-F5344CB8AC3E}">
        <p14:creationId xmlns:p14="http://schemas.microsoft.com/office/powerpoint/2010/main" val="34205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xfrm>
            <a:off x="525463" y="4718050"/>
            <a:ext cx="5905500" cy="507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p>
        </p:txBody>
      </p:sp>
    </p:spTree>
    <p:extLst>
      <p:ext uri="{BB962C8B-B14F-4D97-AF65-F5344CB8AC3E}">
        <p14:creationId xmlns:p14="http://schemas.microsoft.com/office/powerpoint/2010/main" val="44633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xfrm>
            <a:off x="525463" y="4718050"/>
            <a:ext cx="5905500" cy="507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p>
        </p:txBody>
      </p:sp>
    </p:spTree>
    <p:extLst>
      <p:ext uri="{BB962C8B-B14F-4D97-AF65-F5344CB8AC3E}">
        <p14:creationId xmlns:p14="http://schemas.microsoft.com/office/powerpoint/2010/main" val="21225648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xfrm>
            <a:off x="525463" y="4718050"/>
            <a:ext cx="5905500" cy="507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p>
        </p:txBody>
      </p:sp>
    </p:spTree>
    <p:extLst>
      <p:ext uri="{BB962C8B-B14F-4D97-AF65-F5344CB8AC3E}">
        <p14:creationId xmlns:p14="http://schemas.microsoft.com/office/powerpoint/2010/main" val="2625070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A16DD3-6ECF-47EC-AB8A-421229498051}" type="slidenum">
              <a:rPr lang="en-US" smtClean="0"/>
              <a:t>7</a:t>
            </a:fld>
            <a:endParaRPr lang="en-US"/>
          </a:p>
        </p:txBody>
      </p:sp>
    </p:spTree>
    <p:extLst>
      <p:ext uri="{BB962C8B-B14F-4D97-AF65-F5344CB8AC3E}">
        <p14:creationId xmlns:p14="http://schemas.microsoft.com/office/powerpoint/2010/main" val="14078848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xfrm>
            <a:off x="525463" y="4718050"/>
            <a:ext cx="5905500" cy="507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p>
        </p:txBody>
      </p:sp>
    </p:spTree>
    <p:extLst>
      <p:ext uri="{BB962C8B-B14F-4D97-AF65-F5344CB8AC3E}">
        <p14:creationId xmlns:p14="http://schemas.microsoft.com/office/powerpoint/2010/main" val="23348164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xfrm>
            <a:off x="525463" y="4718050"/>
            <a:ext cx="5905500" cy="507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p>
        </p:txBody>
      </p:sp>
    </p:spTree>
    <p:extLst>
      <p:ext uri="{BB962C8B-B14F-4D97-AF65-F5344CB8AC3E}">
        <p14:creationId xmlns:p14="http://schemas.microsoft.com/office/powerpoint/2010/main" val="1909632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Rot="1" noChangeAspect="1" noChangeArrowheads="1" noTextEdit="1"/>
          </p:cNvSpPr>
          <p:nvPr>
            <p:ph type="sldImg"/>
          </p:nvPr>
        </p:nvSpPr>
        <p:spPr>
          <a:xfrm>
            <a:off x="854075" y="744538"/>
            <a:ext cx="4960938" cy="3722687"/>
          </a:xfrm>
          <a:ln/>
        </p:spPr>
      </p:sp>
      <p:sp>
        <p:nvSpPr>
          <p:cNvPr id="26627" name="Rectangle 3"/>
          <p:cNvSpPr>
            <a:spLocks noGrp="1" noChangeArrowheads="1"/>
          </p:cNvSpPr>
          <p:nvPr>
            <p:ph type="body" idx="1"/>
          </p:nvPr>
        </p:nvSpPr>
        <p:spPr>
          <a:xfrm>
            <a:off x="525463" y="4718050"/>
            <a:ext cx="5905500" cy="507047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endParaRPr lang="en-US" altLang="en-US" sz="1400" dirty="0" smtClean="0"/>
          </a:p>
        </p:txBody>
      </p:sp>
    </p:spTree>
    <p:extLst>
      <p:ext uri="{BB962C8B-B14F-4D97-AF65-F5344CB8AC3E}">
        <p14:creationId xmlns:p14="http://schemas.microsoft.com/office/powerpoint/2010/main" val="39199005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dirty="0" smtClean="0">
              <a:solidFill>
                <a:schemeClr val="tx2"/>
              </a:solidFill>
              <a:latin typeface="Verdana" pitchFamily="34" charset="0"/>
            </a:endParaRP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US" sz="1200" b="1" dirty="0" smtClean="0">
              <a:solidFill>
                <a:schemeClr val="tx2"/>
              </a:solidFill>
              <a:latin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97DB0F9F-64F4-4FE1-9A07-15C3EA21B977}" type="slidenum">
              <a:rPr lang="en-CA" smtClean="0">
                <a:solidFill>
                  <a:prstClr val="black"/>
                </a:solidFill>
              </a:rPr>
              <a:pPr>
                <a:defRPr/>
              </a:pPr>
              <a:t>12</a:t>
            </a:fld>
            <a:endParaRPr lang="en-CA">
              <a:solidFill>
                <a:prstClr val="black"/>
              </a:solidFill>
            </a:endParaRPr>
          </a:p>
        </p:txBody>
      </p:sp>
    </p:spTree>
    <p:extLst>
      <p:ext uri="{BB962C8B-B14F-4D97-AF65-F5344CB8AC3E}">
        <p14:creationId xmlns:p14="http://schemas.microsoft.com/office/powerpoint/2010/main" val="1177882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png"/><Relationship Id="rId9" Type="http://schemas.openxmlformats.org/officeDocument/2006/relationships/image" Target="../media/image21.jpeg"/></Relationships>
</file>

<file path=ppt/slides/_rels/slide13.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5.emf"/><Relationship Id="rId5" Type="http://schemas.openxmlformats.org/officeDocument/2006/relationships/image" Target="../media/image24.emf"/><Relationship Id="rId4" Type="http://schemas.openxmlformats.org/officeDocument/2006/relationships/image" Target="../media/image23.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itu.int/rec/R-REC-SM.1896/en" TargetMode="External"/><Relationship Id="rId2" Type="http://schemas.openxmlformats.org/officeDocument/2006/relationships/hyperlink" Target="http://www.itu.int/pub/R-RES-R.54" TargetMode="Externa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hyperlink" Target="http://www.itu.int/pub/R-REP-SM" TargetMode="External"/><Relationship Id="rId4" Type="http://schemas.openxmlformats.org/officeDocument/2006/relationships/hyperlink" Target="http://www.itu.int/pub/R-REP-SM.2153"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rec/R-REC-M.1076/en" TargetMode="External"/><Relationship Id="rId2" Type="http://schemas.openxmlformats.org/officeDocument/2006/relationships/hyperlink" Target="http://www.itu.int/pub/R-RES-R.67" TargetMode="Externa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hyperlink" Target="http://www.itu.int/pub/R-QUE-SG05.254"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itu.int/pub/R-REP-BT.2207" TargetMode="External"/><Relationship Id="rId7" Type="http://schemas.openxmlformats.org/officeDocument/2006/relationships/image" Target="../media/image27.png"/><Relationship Id="rId2" Type="http://schemas.openxmlformats.org/officeDocument/2006/relationships/hyperlink" Target="http://www.itu.int/pub/R-REP-BT.2267" TargetMode="External"/><Relationship Id="rId1" Type="http://schemas.openxmlformats.org/officeDocument/2006/relationships/slideLayout" Target="../slideLayouts/slideLayout2.xml"/><Relationship Id="rId6" Type="http://schemas.openxmlformats.org/officeDocument/2006/relationships/hyperlink" Target="http://www.itu.int/pub/R-HDB-39" TargetMode="External"/><Relationship Id="rId5" Type="http://schemas.openxmlformats.org/officeDocument/2006/relationships/hyperlink" Target="http://www.itu.int/rec/R-REC-BT.1702/en" TargetMode="External"/><Relationship Id="rId4" Type="http://schemas.openxmlformats.org/officeDocument/2006/relationships/hyperlink" Target="http://www.itu.int/rec/R-REC-BS.1698/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handle.itu.int/11.1002/1000/12358-en" TargetMode="External"/><Relationship Id="rId2" Type="http://schemas.openxmlformats.org/officeDocument/2006/relationships/hyperlink" Target="http://www.itu.int/publ/T-TUT-FSTP-2006-TACL/en"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hyperlink" Target="http://www.itu.int/pub/T-FG/publications.aspx?lang=en&amp;parent=T-FG-DRNRR-2014" TargetMode="External"/><Relationship Id="rId3" Type="http://schemas.openxmlformats.org/officeDocument/2006/relationships/hyperlink" Target="http://www.itu.int/ITU-T/recommendations/rec.aspx?rec=12624&amp;lang=en" TargetMode="External"/><Relationship Id="rId7" Type="http://schemas.openxmlformats.org/officeDocument/2006/relationships/hyperlink" Target="http://www.itu.int/itu-t/recommendations/rec.aspx?rec=9017&amp;lang=en" TargetMode="External"/><Relationship Id="rId2" Type="http://schemas.openxmlformats.org/officeDocument/2006/relationships/hyperlink" Target="http://www.itu.int/ITU-T/recommendations/rec.aspx?rec=12648&amp;lang=en" TargetMode="External"/><Relationship Id="rId1" Type="http://schemas.openxmlformats.org/officeDocument/2006/relationships/slideLayout" Target="../slideLayouts/slideLayout2.xml"/><Relationship Id="rId6" Type="http://schemas.openxmlformats.org/officeDocument/2006/relationships/hyperlink" Target="http://www.itu.int/rec/T-REC-F.790-200701-I/en" TargetMode="External"/><Relationship Id="rId5" Type="http://schemas.openxmlformats.org/officeDocument/2006/relationships/hyperlink" Target="http://www.itu.int/pub/T-TUT-FSTP-2015-AM" TargetMode="External"/><Relationship Id="rId10" Type="http://schemas.openxmlformats.org/officeDocument/2006/relationships/hyperlink" Target="http://handle.itu.int/11.1002/1000/12247-en" TargetMode="External"/><Relationship Id="rId4" Type="http://schemas.openxmlformats.org/officeDocument/2006/relationships/hyperlink" Target="http://www.itu.int/pub/T-TUT-FSTP-2015-ACC" TargetMode="External"/><Relationship Id="rId9" Type="http://schemas.openxmlformats.org/officeDocument/2006/relationships/hyperlink" Target="http://www.itu.int/pub/T-FG/publications.aspx?lang=en&amp;parent=T-FG-DRNRR-2014-5"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itu.int/itu-t/workprog/wp_item.aspx?isn=9968" TargetMode="External"/><Relationship Id="rId13" Type="http://schemas.openxmlformats.org/officeDocument/2006/relationships/hyperlink" Target="http://www.itu.int/itu-t/workprog/wp_item.aspx?isn=10198" TargetMode="External"/><Relationship Id="rId3" Type="http://schemas.openxmlformats.org/officeDocument/2006/relationships/hyperlink" Target="http://www.itu.int/itu-t/workprog/wp_item.aspx?isn=9964" TargetMode="External"/><Relationship Id="rId7" Type="http://schemas.openxmlformats.org/officeDocument/2006/relationships/hyperlink" Target="http://www.itu.int/itu-t/workprog/wp_item.aspx?isn=9720" TargetMode="External"/><Relationship Id="rId12" Type="http://schemas.openxmlformats.org/officeDocument/2006/relationships/hyperlink" Target="http://www.itu.int/itu-t/workprog/wp_item.aspx?isn=10199" TargetMode="External"/><Relationship Id="rId2" Type="http://schemas.openxmlformats.org/officeDocument/2006/relationships/hyperlink" Target="http://www.itu.int/itu-t/workprog/wp_item.aspx?isn=9196" TargetMode="External"/><Relationship Id="rId1" Type="http://schemas.openxmlformats.org/officeDocument/2006/relationships/slideLayout" Target="../slideLayouts/slideLayout2.xml"/><Relationship Id="rId6" Type="http://schemas.openxmlformats.org/officeDocument/2006/relationships/hyperlink" Target="http://www.itu.int/itu-t/workprog/wp_item.aspx?isn=10246" TargetMode="External"/><Relationship Id="rId11" Type="http://schemas.openxmlformats.org/officeDocument/2006/relationships/hyperlink" Target="http://www.itu.int/itu-t/workprog/wp_item.aspx?isn=9967" TargetMode="External"/><Relationship Id="rId5" Type="http://schemas.openxmlformats.org/officeDocument/2006/relationships/hyperlink" Target="http://www.itu.int/itu-t/workprog/wp_item.aspx?isn=10127" TargetMode="External"/><Relationship Id="rId10" Type="http://schemas.openxmlformats.org/officeDocument/2006/relationships/hyperlink" Target="http://www.itu.int/itu-t/workprog/wp_item.aspx?isn=9970" TargetMode="External"/><Relationship Id="rId4" Type="http://schemas.openxmlformats.org/officeDocument/2006/relationships/hyperlink" Target="http://www.itu.int/itu-t/workprog/wp_item.aspx?isn=10435" TargetMode="External"/><Relationship Id="rId9" Type="http://schemas.openxmlformats.org/officeDocument/2006/relationships/hyperlink" Target="http://www.itu.int/itu-t/workprog/wp_item.aspx?isn=9969" TargetMode="External"/><Relationship Id="rId1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www.itu.int/ITU-T/jca/ahf"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www.itu.int/en/ITU-D/Digital-Inclusion/Pages/Reports.aspx" TargetMode="External"/><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232611" y="1926670"/>
            <a:ext cx="8229600" cy="158655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3200" dirty="0">
                <a:solidFill>
                  <a:srgbClr val="558ED5"/>
                </a:solidFill>
              </a:rPr>
              <a:t>The importance of ICT accessibility </a:t>
            </a:r>
            <a:r>
              <a:rPr lang="en-US" sz="3200" dirty="0" smtClean="0">
                <a:solidFill>
                  <a:srgbClr val="558ED5"/>
                </a:solidFill>
              </a:rPr>
              <a:t/>
            </a:r>
            <a:br>
              <a:rPr lang="en-US" sz="3200" dirty="0" smtClean="0">
                <a:solidFill>
                  <a:srgbClr val="558ED5"/>
                </a:solidFill>
              </a:rPr>
            </a:br>
            <a:r>
              <a:rPr lang="en-US" sz="3200" dirty="0" smtClean="0">
                <a:solidFill>
                  <a:srgbClr val="558ED5"/>
                </a:solidFill>
              </a:rPr>
              <a:t>for </a:t>
            </a:r>
            <a:r>
              <a:rPr lang="en-US" sz="3200" dirty="0">
                <a:solidFill>
                  <a:srgbClr val="558ED5"/>
                </a:solidFill>
              </a:rPr>
              <a:t>persons with disabilities: </a:t>
            </a:r>
            <a:endParaRPr lang="en-US" sz="3200" dirty="0" smtClean="0">
              <a:solidFill>
                <a:srgbClr val="558ED5"/>
              </a:solidFill>
            </a:endParaRPr>
          </a:p>
          <a:p>
            <a:r>
              <a:rPr lang="en-US" sz="3200" dirty="0" smtClean="0">
                <a:solidFill>
                  <a:srgbClr val="558ED5"/>
                </a:solidFill>
              </a:rPr>
              <a:t>perspectives </a:t>
            </a:r>
            <a:r>
              <a:rPr lang="en-US" sz="3200" dirty="0">
                <a:solidFill>
                  <a:srgbClr val="558ED5"/>
                </a:solidFill>
              </a:rPr>
              <a:t>and experience </a:t>
            </a:r>
            <a:r>
              <a:rPr lang="en-US" sz="3200" dirty="0" smtClean="0">
                <a:solidFill>
                  <a:srgbClr val="558ED5"/>
                </a:solidFill>
              </a:rPr>
              <a:t>from ITU</a:t>
            </a:r>
            <a:endParaRPr lang="en-US" sz="3200" dirty="0">
              <a:solidFill>
                <a:srgbClr val="558ED5"/>
              </a:solidFill>
            </a:endParaRPr>
          </a:p>
        </p:txBody>
      </p:sp>
      <p:sp>
        <p:nvSpPr>
          <p:cNvPr id="4" name="Title 1"/>
          <p:cNvSpPr txBox="1">
            <a:spLocks/>
          </p:cNvSpPr>
          <p:nvPr/>
        </p:nvSpPr>
        <p:spPr>
          <a:xfrm>
            <a:off x="398206" y="3996840"/>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400" b="0" i="1" dirty="0" smtClean="0">
                <a:solidFill>
                  <a:srgbClr val="558ED5"/>
                </a:solidFill>
              </a:rPr>
              <a:t>May 2016</a:t>
            </a:r>
            <a:endParaRPr lang="en-US" sz="2400" b="0" i="1" dirty="0">
              <a:solidFill>
                <a:srgbClr val="558ED5"/>
              </a:solidFill>
            </a:endParaRPr>
          </a:p>
        </p:txBody>
      </p:sp>
      <p:sp>
        <p:nvSpPr>
          <p:cNvPr id="5" name="Rectangle 4"/>
          <p:cNvSpPr/>
          <p:nvPr/>
        </p:nvSpPr>
        <p:spPr>
          <a:xfrm>
            <a:off x="3255610" y="5797034"/>
            <a:ext cx="2514791" cy="369332"/>
          </a:xfrm>
          <a:prstGeom prst="rect">
            <a:avLst/>
          </a:prstGeom>
        </p:spPr>
        <p:txBody>
          <a:bodyPr wrap="none">
            <a:spAutoFit/>
          </a:bodyPr>
          <a:lstStyle/>
          <a:p>
            <a:r>
              <a:rPr lang="en-US" dirty="0" smtClean="0">
                <a:solidFill>
                  <a:srgbClr val="558ED5"/>
                </a:solidFill>
              </a:rPr>
              <a:t>www.itu.int/</a:t>
            </a:r>
            <a:r>
              <a:rPr lang="en-US" b="1" dirty="0" smtClean="0">
                <a:solidFill>
                  <a:srgbClr val="558ED5"/>
                </a:solidFill>
              </a:rPr>
              <a:t>accessibility</a:t>
            </a:r>
            <a:endParaRPr lang="en-US" b="1" dirty="0">
              <a:solidFill>
                <a:srgbClr val="558ED5"/>
              </a:solidFill>
            </a:endParaRPr>
          </a:p>
        </p:txBody>
      </p:sp>
    </p:spTree>
    <p:extLst>
      <p:ext uri="{BB962C8B-B14F-4D97-AF65-F5344CB8AC3E}">
        <p14:creationId xmlns:p14="http://schemas.microsoft.com/office/powerpoint/2010/main" val="3429411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7411" y="218045"/>
            <a:ext cx="8229600" cy="1143000"/>
          </a:xfrm>
        </p:spPr>
        <p:txBody>
          <a:bodyPr>
            <a:noAutofit/>
          </a:bodyPr>
          <a:lstStyle/>
          <a:p>
            <a:r>
              <a:rPr lang="en-US" altLang="en-US" sz="2800" dirty="0" smtClean="0"/>
              <a:t>How to promote an accessible ICT sector?</a:t>
            </a:r>
            <a:endParaRPr lang="en-US" altLang="en-US" sz="2800" dirty="0"/>
          </a:p>
        </p:txBody>
      </p:sp>
      <p:sp>
        <p:nvSpPr>
          <p:cNvPr id="13" name="Rectangle 3"/>
          <p:cNvSpPr txBox="1">
            <a:spLocks noChangeArrowheads="1"/>
          </p:cNvSpPr>
          <p:nvPr/>
        </p:nvSpPr>
        <p:spPr>
          <a:xfrm>
            <a:off x="537411" y="1348345"/>
            <a:ext cx="8229600" cy="4528580"/>
          </a:xfrm>
          <a:prstGeom prst="rect">
            <a:avLst/>
          </a:prstGeom>
        </p:spPr>
        <p:txBody>
          <a:bodyPr vert="horz" lIns="91440" tIns="45720" rIns="91440" bIns="45720" rtlCol="0">
            <a:normAutofit fontScale="85000" lnSpcReduction="2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smtClean="0"/>
          </a:p>
          <a:p>
            <a:r>
              <a:rPr lang="en-US" dirty="0" smtClean="0"/>
              <a:t>By promoting </a:t>
            </a:r>
            <a:r>
              <a:rPr lang="en-US" b="1" dirty="0" smtClean="0"/>
              <a:t>Universal De</a:t>
            </a:r>
            <a:r>
              <a:rPr lang="en-US" dirty="0" smtClean="0"/>
              <a:t>sign: role of standards</a:t>
            </a:r>
          </a:p>
          <a:p>
            <a:r>
              <a:rPr lang="en-US" dirty="0" smtClean="0"/>
              <a:t>By creating </a:t>
            </a:r>
            <a:r>
              <a:rPr lang="en-US" b="1" dirty="0" smtClean="0"/>
              <a:t>regulatory/policy frameworks </a:t>
            </a:r>
            <a:r>
              <a:rPr lang="en-US" dirty="0" smtClean="0"/>
              <a:t>that encourage the private sector to implement access services + accessibility features</a:t>
            </a:r>
          </a:p>
          <a:p>
            <a:r>
              <a:rPr lang="en-US" dirty="0" smtClean="0"/>
              <a:t>By creating </a:t>
            </a:r>
            <a:r>
              <a:rPr lang="en-US" b="1" dirty="0" smtClean="0"/>
              <a:t>accessible content, services and applications</a:t>
            </a:r>
          </a:p>
          <a:p>
            <a:r>
              <a:rPr lang="en-US" dirty="0" smtClean="0"/>
              <a:t>By creating a </a:t>
            </a:r>
            <a:r>
              <a:rPr lang="en-US" b="1" dirty="0" smtClean="0"/>
              <a:t>dynamic market </a:t>
            </a:r>
            <a:r>
              <a:rPr lang="en-US" dirty="0" smtClean="0"/>
              <a:t>of access services:</a:t>
            </a:r>
          </a:p>
          <a:p>
            <a:pPr lvl="1"/>
            <a:r>
              <a:rPr lang="en-US" dirty="0" smtClean="0"/>
              <a:t>Role of public procurement</a:t>
            </a:r>
          </a:p>
          <a:p>
            <a:pPr lvl="1"/>
            <a:r>
              <a:rPr lang="en-US" dirty="0" smtClean="0"/>
              <a:t>Role of  government as “super user” to create demand</a:t>
            </a:r>
          </a:p>
          <a:p>
            <a:r>
              <a:rPr lang="en-US" dirty="0" smtClean="0"/>
              <a:t>By </a:t>
            </a:r>
            <a:r>
              <a:rPr lang="en-US" b="1" dirty="0" smtClean="0"/>
              <a:t>building cap</a:t>
            </a:r>
            <a:r>
              <a:rPr lang="en-US" dirty="0" smtClean="0"/>
              <a:t>acity of users</a:t>
            </a:r>
          </a:p>
          <a:p>
            <a:pPr lvl="1"/>
            <a:endParaRPr lang="en-US" dirty="0" smtClean="0"/>
          </a:p>
        </p:txBody>
      </p:sp>
    </p:spTree>
    <p:extLst>
      <p:ext uri="{BB962C8B-B14F-4D97-AF65-F5344CB8AC3E}">
        <p14:creationId xmlns:p14="http://schemas.microsoft.com/office/powerpoint/2010/main" val="2457551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969" y="2744678"/>
            <a:ext cx="8229600" cy="1143000"/>
          </a:xfrm>
        </p:spPr>
        <p:txBody>
          <a:bodyPr>
            <a:normAutofit fontScale="90000"/>
          </a:bodyPr>
          <a:lstStyle/>
          <a:p>
            <a:r>
              <a:rPr lang="en-US" dirty="0" smtClean="0">
                <a:solidFill>
                  <a:schemeClr val="bg1"/>
                </a:solidFill>
              </a:rPr>
              <a:t>ITU’s work in accessibility</a:t>
            </a:r>
            <a:br>
              <a:rPr lang="en-US" dirty="0" smtClean="0">
                <a:solidFill>
                  <a:schemeClr val="bg1"/>
                </a:solidFill>
              </a:rPr>
            </a:br>
            <a:r>
              <a:rPr lang="en-US" dirty="0" smtClean="0">
                <a:solidFill>
                  <a:schemeClr val="bg1"/>
                </a:solidFill>
              </a:rPr>
              <a:t>Overview</a:t>
            </a:r>
            <a:endParaRPr lang="en-US" dirty="0">
              <a:solidFill>
                <a:schemeClr val="bg1"/>
              </a:solidFill>
            </a:endParaRPr>
          </a:p>
        </p:txBody>
      </p:sp>
      <p:sp>
        <p:nvSpPr>
          <p:cNvPr id="3" name="Rectangle 2"/>
          <p:cNvSpPr/>
          <p:nvPr/>
        </p:nvSpPr>
        <p:spPr>
          <a:xfrm>
            <a:off x="2922235" y="5892284"/>
            <a:ext cx="3296800" cy="461665"/>
          </a:xfrm>
          <a:prstGeom prst="rect">
            <a:avLst/>
          </a:prstGeom>
        </p:spPr>
        <p:txBody>
          <a:bodyPr wrap="none">
            <a:spAutoFit/>
          </a:bodyPr>
          <a:lstStyle/>
          <a:p>
            <a:r>
              <a:rPr lang="en-US" sz="2400" dirty="0" smtClean="0">
                <a:solidFill>
                  <a:schemeClr val="bg1"/>
                </a:solidFill>
              </a:rPr>
              <a:t>www.itu.int/</a:t>
            </a:r>
            <a:r>
              <a:rPr lang="en-US" sz="2400" b="1" dirty="0" smtClean="0">
                <a:solidFill>
                  <a:schemeClr val="bg1"/>
                </a:solidFill>
              </a:rPr>
              <a:t>accessibility</a:t>
            </a:r>
            <a:endParaRPr lang="en-US" sz="2400" b="1" dirty="0">
              <a:solidFill>
                <a:schemeClr val="bg1"/>
              </a:solidFill>
            </a:endParaRPr>
          </a:p>
        </p:txBody>
      </p:sp>
    </p:spTree>
    <p:extLst>
      <p:ext uri="{BB962C8B-B14F-4D97-AF65-F5344CB8AC3E}">
        <p14:creationId xmlns:p14="http://schemas.microsoft.com/office/powerpoint/2010/main" val="1764474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23"/>
            <a:ext cx="8229600" cy="1143000"/>
          </a:xfrm>
        </p:spPr>
        <p:txBody>
          <a:bodyPr>
            <a:normAutofit/>
          </a:bodyPr>
          <a:lstStyle/>
          <a:p>
            <a:r>
              <a:rPr lang="en-US" sz="3200" dirty="0" smtClean="0"/>
              <a:t>About ITU</a:t>
            </a:r>
            <a:endParaRPr lang="en-US" sz="3200" dirty="0"/>
          </a:p>
        </p:txBody>
      </p:sp>
      <p:sp>
        <p:nvSpPr>
          <p:cNvPr id="7" name="Slide Number Placeholder 3"/>
          <p:cNvSpPr>
            <a:spLocks noGrp="1"/>
          </p:cNvSpPr>
          <p:nvPr>
            <p:ph type="sldNum" sz="quarter" idx="4294967295"/>
          </p:nvPr>
        </p:nvSpPr>
        <p:spPr>
          <a:xfrm>
            <a:off x="628650" y="8786813"/>
            <a:ext cx="2057400" cy="273844"/>
          </a:xfrm>
          <a:prstGeom prst="rect">
            <a:avLst/>
          </a:prstGeom>
        </p:spPr>
        <p:txBody>
          <a:bodyPr/>
          <a:lstStyle/>
          <a:p>
            <a:pPr>
              <a:defRPr/>
            </a:pPr>
            <a:fld id="{EC401389-8101-431D-85D1-BA60FE36B72D}" type="slidenum">
              <a:rPr lang="en-US" smtClean="0"/>
              <a:pPr>
                <a:defRPr/>
              </a:pPr>
              <a:t>12</a:t>
            </a:fld>
            <a:endParaRPr lang="en-US"/>
          </a:p>
        </p:txBody>
      </p:sp>
      <p:sp>
        <p:nvSpPr>
          <p:cNvPr id="8" name="TextBox 7"/>
          <p:cNvSpPr txBox="1"/>
          <p:nvPr/>
        </p:nvSpPr>
        <p:spPr>
          <a:xfrm>
            <a:off x="457200" y="2438817"/>
            <a:ext cx="3688640" cy="923330"/>
          </a:xfrm>
          <a:prstGeom prst="rect">
            <a:avLst/>
          </a:prstGeom>
          <a:noFill/>
        </p:spPr>
        <p:txBody>
          <a:bodyPr wrap="square" rtlCol="0">
            <a:spAutoFit/>
          </a:bodyPr>
          <a:lstStyle/>
          <a:p>
            <a:pPr algn="ctr"/>
            <a:r>
              <a:rPr lang="en-US" dirty="0">
                <a:latin typeface="Calibri"/>
                <a:cs typeface="Calibri"/>
              </a:rPr>
              <a:t>ITU is the United Nations </a:t>
            </a:r>
            <a:r>
              <a:rPr lang="en-US" b="1" dirty="0">
                <a:latin typeface="Calibri"/>
                <a:cs typeface="Myriad Pro Bold SemiCond"/>
              </a:rPr>
              <a:t>specialized agency for information and communication technologies </a:t>
            </a:r>
            <a:r>
              <a:rPr lang="en-US" dirty="0">
                <a:latin typeface="Calibri"/>
                <a:cs typeface="Calibri"/>
              </a:rPr>
              <a:t>(ICTs) </a:t>
            </a:r>
          </a:p>
        </p:txBody>
      </p:sp>
      <p:sp>
        <p:nvSpPr>
          <p:cNvPr id="9" name="TextBox 8"/>
          <p:cNvSpPr txBox="1"/>
          <p:nvPr/>
        </p:nvSpPr>
        <p:spPr>
          <a:xfrm>
            <a:off x="6041510" y="2577316"/>
            <a:ext cx="1956854" cy="646331"/>
          </a:xfrm>
          <a:prstGeom prst="rect">
            <a:avLst/>
          </a:prstGeom>
          <a:noFill/>
        </p:spPr>
        <p:txBody>
          <a:bodyPr wrap="square" rtlCol="0">
            <a:spAutoFit/>
          </a:bodyPr>
          <a:lstStyle/>
          <a:p>
            <a:pPr algn="ctr"/>
            <a:r>
              <a:rPr lang="en-US" dirty="0" smtClean="0">
                <a:latin typeface="Calibri"/>
                <a:cs typeface="Calibri"/>
              </a:rPr>
              <a:t>Enabling a </a:t>
            </a:r>
            <a:r>
              <a:rPr lang="en-US" b="1" dirty="0" smtClean="0">
                <a:latin typeface="Calibri"/>
                <a:cs typeface="Myriad Pro Bold SemiCond"/>
              </a:rPr>
              <a:t>connected </a:t>
            </a:r>
            <a:r>
              <a:rPr lang="en-US" b="1" dirty="0">
                <a:latin typeface="Calibri"/>
                <a:cs typeface="Myriad Pro Bold SemiCond"/>
              </a:rPr>
              <a:t>world </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96728" y="1136277"/>
            <a:ext cx="1987719" cy="1355946"/>
          </a:xfrm>
          <a:prstGeom prst="rect">
            <a:avLst/>
          </a:prstGeom>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351881" y="1099036"/>
            <a:ext cx="1198952" cy="1302918"/>
          </a:xfrm>
          <a:prstGeom prst="rect">
            <a:avLst/>
          </a:prstGeom>
        </p:spPr>
      </p:pic>
      <p:pic>
        <p:nvPicPr>
          <p:cNvPr id="12" name="Picture 11"/>
          <p:cNvPicPr>
            <a:picLocks noChangeAspect="1"/>
          </p:cNvPicPr>
          <p:nvPr/>
        </p:nvPicPr>
        <p:blipFill>
          <a:blip r:embed="rId5"/>
          <a:stretch>
            <a:fillRect/>
          </a:stretch>
        </p:blipFill>
        <p:spPr>
          <a:xfrm>
            <a:off x="6220990" y="1321010"/>
            <a:ext cx="1597894" cy="811238"/>
          </a:xfrm>
          <a:prstGeom prst="rect">
            <a:avLst/>
          </a:prstGeom>
        </p:spPr>
      </p:pic>
      <p:pic>
        <p:nvPicPr>
          <p:cNvPr id="13" name="Picture 12"/>
          <p:cNvPicPr>
            <a:picLocks noChangeAspect="1"/>
          </p:cNvPicPr>
          <p:nvPr/>
        </p:nvPicPr>
        <p:blipFill>
          <a:blip r:embed="rId6"/>
          <a:stretch>
            <a:fillRect/>
          </a:stretch>
        </p:blipFill>
        <p:spPr>
          <a:xfrm>
            <a:off x="4145840" y="1627915"/>
            <a:ext cx="1384300" cy="203200"/>
          </a:xfrm>
          <a:prstGeom prst="rect">
            <a:avLst/>
          </a:prstGeom>
        </p:spPr>
      </p:pic>
      <p:pic>
        <p:nvPicPr>
          <p:cNvPr id="14" name="Picture 13" descr="icons more.jp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026780" y="4305538"/>
            <a:ext cx="710710" cy="1468869"/>
          </a:xfrm>
          <a:prstGeom prst="rect">
            <a:avLst/>
          </a:prstGeom>
        </p:spPr>
      </p:pic>
      <p:sp>
        <p:nvSpPr>
          <p:cNvPr id="15" name="TextBox 14"/>
          <p:cNvSpPr txBox="1"/>
          <p:nvPr/>
        </p:nvSpPr>
        <p:spPr>
          <a:xfrm>
            <a:off x="387338" y="4014925"/>
            <a:ext cx="1904963" cy="1446550"/>
          </a:xfrm>
          <a:prstGeom prst="rect">
            <a:avLst/>
          </a:prstGeom>
          <a:noFill/>
        </p:spPr>
        <p:txBody>
          <a:bodyPr wrap="square" rtlCol="0">
            <a:spAutoFit/>
          </a:bodyPr>
          <a:lstStyle/>
          <a:p>
            <a:r>
              <a:rPr lang="en-US" sz="8800" b="1" dirty="0">
                <a:solidFill>
                  <a:srgbClr val="3E8EDE"/>
                </a:solidFill>
                <a:latin typeface="Arial Narrow" panose="020B0606020202030204" pitchFamily="34" charset="0"/>
                <a:cs typeface="Myriad Pro Cond"/>
              </a:rPr>
              <a:t>193</a:t>
            </a:r>
          </a:p>
        </p:txBody>
      </p:sp>
      <p:sp>
        <p:nvSpPr>
          <p:cNvPr id="16" name="TextBox 15"/>
          <p:cNvSpPr txBox="1"/>
          <p:nvPr/>
        </p:nvSpPr>
        <p:spPr>
          <a:xfrm>
            <a:off x="934590" y="5253231"/>
            <a:ext cx="1048799" cy="544765"/>
          </a:xfrm>
          <a:prstGeom prst="rect">
            <a:avLst/>
          </a:prstGeom>
          <a:noFill/>
        </p:spPr>
        <p:txBody>
          <a:bodyPr wrap="square" rtlCol="0">
            <a:spAutoFit/>
          </a:bodyPr>
          <a:lstStyle/>
          <a:p>
            <a:pPr algn="r">
              <a:lnSpc>
                <a:spcPct val="80000"/>
              </a:lnSpc>
            </a:pPr>
            <a:r>
              <a:rPr lang="en-US" dirty="0">
                <a:latin typeface="Arial Narrow" panose="020B0606020202030204" pitchFamily="34" charset="0"/>
                <a:cs typeface="Myriad Pro Cond"/>
              </a:rPr>
              <a:t>MEMBER STATES </a:t>
            </a:r>
          </a:p>
        </p:txBody>
      </p:sp>
      <p:sp>
        <p:nvSpPr>
          <p:cNvPr id="17" name="TextBox 16"/>
          <p:cNvSpPr txBox="1"/>
          <p:nvPr/>
        </p:nvSpPr>
        <p:spPr>
          <a:xfrm>
            <a:off x="2816549" y="4023630"/>
            <a:ext cx="2338230" cy="1446550"/>
          </a:xfrm>
          <a:prstGeom prst="rect">
            <a:avLst/>
          </a:prstGeom>
          <a:noFill/>
        </p:spPr>
        <p:txBody>
          <a:bodyPr wrap="square" rtlCol="0">
            <a:spAutoFit/>
          </a:bodyPr>
          <a:lstStyle/>
          <a:p>
            <a:r>
              <a:rPr lang="en-US" sz="8800" b="1" dirty="0" smtClean="0">
                <a:solidFill>
                  <a:srgbClr val="3E8EDE"/>
                </a:solidFill>
                <a:latin typeface="Arial Narrow" panose="020B0606020202030204" pitchFamily="34" charset="0"/>
                <a:cs typeface="Myriad Pro Cond"/>
              </a:rPr>
              <a:t>+700</a:t>
            </a:r>
            <a:endParaRPr lang="en-US" sz="8800" b="1" dirty="0">
              <a:solidFill>
                <a:srgbClr val="3E8EDE"/>
              </a:solidFill>
              <a:latin typeface="Arial Narrow" panose="020B0606020202030204" pitchFamily="34" charset="0"/>
              <a:cs typeface="Myriad Pro Cond"/>
            </a:endParaRPr>
          </a:p>
        </p:txBody>
      </p:sp>
      <p:sp>
        <p:nvSpPr>
          <p:cNvPr id="18" name="TextBox 17"/>
          <p:cNvSpPr txBox="1"/>
          <p:nvPr/>
        </p:nvSpPr>
        <p:spPr>
          <a:xfrm>
            <a:off x="2776639" y="5253231"/>
            <a:ext cx="2151099" cy="535531"/>
          </a:xfrm>
          <a:prstGeom prst="rect">
            <a:avLst/>
          </a:prstGeom>
          <a:noFill/>
        </p:spPr>
        <p:txBody>
          <a:bodyPr wrap="square" rtlCol="0">
            <a:spAutoFit/>
          </a:bodyPr>
          <a:lstStyle/>
          <a:p>
            <a:pPr algn="r">
              <a:lnSpc>
                <a:spcPct val="80000"/>
              </a:lnSpc>
            </a:pPr>
            <a:r>
              <a:rPr lang="en-US" dirty="0">
                <a:latin typeface="Arial Narrow" panose="020B0606020202030204" pitchFamily="34" charset="0"/>
                <a:cs typeface="Myriad Pro Cond"/>
              </a:rPr>
              <a:t>PRIVATE  SECTOR</a:t>
            </a:r>
            <a:br>
              <a:rPr lang="en-US" dirty="0">
                <a:latin typeface="Arial Narrow" panose="020B0606020202030204" pitchFamily="34" charset="0"/>
                <a:cs typeface="Myriad Pro Cond"/>
              </a:rPr>
            </a:br>
            <a:r>
              <a:rPr lang="en-US" dirty="0">
                <a:latin typeface="Arial Narrow" panose="020B0606020202030204" pitchFamily="34" charset="0"/>
                <a:cs typeface="Myriad Pro Cond"/>
              </a:rPr>
              <a:t>ORGANIZATIONS </a:t>
            </a:r>
          </a:p>
        </p:txBody>
      </p:sp>
      <p:sp>
        <p:nvSpPr>
          <p:cNvPr id="19" name="TextBox 18"/>
          <p:cNvSpPr txBox="1"/>
          <p:nvPr/>
        </p:nvSpPr>
        <p:spPr>
          <a:xfrm>
            <a:off x="5657493" y="4056110"/>
            <a:ext cx="2372472" cy="1446550"/>
          </a:xfrm>
          <a:prstGeom prst="rect">
            <a:avLst/>
          </a:prstGeom>
          <a:noFill/>
        </p:spPr>
        <p:txBody>
          <a:bodyPr wrap="square" rtlCol="0">
            <a:spAutoFit/>
          </a:bodyPr>
          <a:lstStyle/>
          <a:p>
            <a:pPr algn="r"/>
            <a:r>
              <a:rPr lang="en-US" sz="8800" b="1" dirty="0" smtClean="0">
                <a:solidFill>
                  <a:srgbClr val="3E8EDE"/>
                </a:solidFill>
                <a:latin typeface="Arial Narrow" panose="020B0606020202030204" pitchFamily="34" charset="0"/>
                <a:cs typeface="Myriad Pro Cond"/>
              </a:rPr>
              <a:t>+150</a:t>
            </a:r>
            <a:endParaRPr lang="en-US" sz="8800" b="1" dirty="0">
              <a:solidFill>
                <a:srgbClr val="3E8EDE"/>
              </a:solidFill>
              <a:latin typeface="Arial Narrow" panose="020B0606020202030204" pitchFamily="34" charset="0"/>
              <a:cs typeface="Myriad Pro Cond"/>
            </a:endParaRPr>
          </a:p>
        </p:txBody>
      </p:sp>
      <p:sp>
        <p:nvSpPr>
          <p:cNvPr id="20" name="TextBox 19"/>
          <p:cNvSpPr txBox="1"/>
          <p:nvPr/>
        </p:nvSpPr>
        <p:spPr>
          <a:xfrm>
            <a:off x="6399162" y="5253231"/>
            <a:ext cx="1558656" cy="535531"/>
          </a:xfrm>
          <a:prstGeom prst="rect">
            <a:avLst/>
          </a:prstGeom>
          <a:noFill/>
        </p:spPr>
        <p:txBody>
          <a:bodyPr wrap="square" rtlCol="0">
            <a:spAutoFit/>
          </a:bodyPr>
          <a:lstStyle/>
          <a:p>
            <a:pPr algn="r">
              <a:lnSpc>
                <a:spcPct val="80000"/>
              </a:lnSpc>
            </a:pPr>
            <a:r>
              <a:rPr lang="en-US" dirty="0" smtClean="0">
                <a:latin typeface="Arial Narrow" panose="020B0606020202030204" pitchFamily="34" charset="0"/>
                <a:cs typeface="Myriad Pro Cond"/>
              </a:rPr>
              <a:t>ACADEMIA</a:t>
            </a:r>
            <a:br>
              <a:rPr lang="en-US" dirty="0" smtClean="0">
                <a:latin typeface="Arial Narrow" panose="020B0606020202030204" pitchFamily="34" charset="0"/>
                <a:cs typeface="Myriad Pro Cond"/>
              </a:rPr>
            </a:br>
            <a:r>
              <a:rPr lang="en-US" dirty="0" smtClean="0">
                <a:latin typeface="Arial Narrow" panose="020B0606020202030204" pitchFamily="34" charset="0"/>
                <a:cs typeface="Myriad Pro Cond"/>
              </a:rPr>
              <a:t>MEMBERS</a:t>
            </a:r>
            <a:endParaRPr lang="en-US" dirty="0">
              <a:latin typeface="Arial Narrow" panose="020B0606020202030204" pitchFamily="34" charset="0"/>
              <a:cs typeface="Myriad Pro Cond"/>
            </a:endParaRPr>
          </a:p>
        </p:txBody>
      </p:sp>
      <p:pic>
        <p:nvPicPr>
          <p:cNvPr id="23" name="Picture 22" descr="icons more.jp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4993949" y="4305538"/>
            <a:ext cx="785324" cy="1468869"/>
          </a:xfrm>
          <a:prstGeom prst="rect">
            <a:avLst/>
          </a:prstGeom>
        </p:spPr>
      </p:pic>
      <p:pic>
        <p:nvPicPr>
          <p:cNvPr id="24" name="Picture 23" descr="icons more.jpg"/>
          <p:cNvPicPr>
            <a:picLocks noChangeAspect="1"/>
          </p:cNvPicPr>
          <p:nvPr/>
        </p:nvPicPr>
        <p:blipFill rotWithShape="1">
          <a:blip r:embed="rId9" cstate="screen">
            <a:extLst>
              <a:ext uri="{28A0092B-C50C-407E-A947-70E740481C1C}">
                <a14:useLocalDpi xmlns:a14="http://schemas.microsoft.com/office/drawing/2010/main"/>
              </a:ext>
            </a:extLst>
          </a:blip>
          <a:srcRect r="-735"/>
          <a:stretch/>
        </p:blipFill>
        <p:spPr>
          <a:xfrm>
            <a:off x="7924718" y="4305538"/>
            <a:ext cx="853284" cy="1468869"/>
          </a:xfrm>
          <a:prstGeom prst="rect">
            <a:avLst/>
          </a:prstGeom>
        </p:spPr>
      </p:pic>
    </p:spTree>
    <p:extLst>
      <p:ext uri="{BB962C8B-B14F-4D97-AF65-F5344CB8AC3E}">
        <p14:creationId xmlns:p14="http://schemas.microsoft.com/office/powerpoint/2010/main" val="1396330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6700" y="191212"/>
            <a:ext cx="8229600" cy="645884"/>
          </a:xfrm>
        </p:spPr>
        <p:txBody>
          <a:bodyPr>
            <a:normAutofit/>
          </a:bodyPr>
          <a:lstStyle/>
          <a:p>
            <a:r>
              <a:rPr lang="en-US" sz="3200" dirty="0" smtClean="0"/>
              <a:t>Overview of what we do</a:t>
            </a:r>
            <a:endParaRPr lang="en-US" sz="3200" dirty="0"/>
          </a:p>
        </p:txBody>
      </p:sp>
      <p:sp>
        <p:nvSpPr>
          <p:cNvPr id="7" name="Slide Number Placeholder 3"/>
          <p:cNvSpPr>
            <a:spLocks noGrp="1"/>
          </p:cNvSpPr>
          <p:nvPr>
            <p:ph type="sldNum" sz="quarter" idx="4294967295"/>
          </p:nvPr>
        </p:nvSpPr>
        <p:spPr>
          <a:xfrm>
            <a:off x="628650" y="8786813"/>
            <a:ext cx="2057400" cy="273844"/>
          </a:xfrm>
          <a:prstGeom prst="rect">
            <a:avLst/>
          </a:prstGeom>
        </p:spPr>
        <p:txBody>
          <a:bodyPr/>
          <a:lstStyle/>
          <a:p>
            <a:pPr>
              <a:defRPr/>
            </a:pPr>
            <a:fld id="{EC401389-8101-431D-85D1-BA60FE36B72D}" type="slidenum">
              <a:rPr lang="en-US" smtClean="0"/>
              <a:pPr>
                <a:defRPr/>
              </a:pPr>
              <a:t>13</a:t>
            </a:fld>
            <a:endParaRPr lang="en-US"/>
          </a:p>
        </p:txBody>
      </p:sp>
      <p:sp>
        <p:nvSpPr>
          <p:cNvPr id="25" name="TextBox 24"/>
          <p:cNvSpPr txBox="1"/>
          <p:nvPr/>
        </p:nvSpPr>
        <p:spPr>
          <a:xfrm>
            <a:off x="3209200" y="2022483"/>
            <a:ext cx="2389324" cy="1077218"/>
          </a:xfrm>
          <a:prstGeom prst="rect">
            <a:avLst/>
          </a:prstGeom>
          <a:noFill/>
        </p:spPr>
        <p:txBody>
          <a:bodyPr wrap="square" rtlCol="0">
            <a:spAutoFit/>
          </a:bodyPr>
          <a:lstStyle/>
          <a:p>
            <a:r>
              <a:rPr lang="en-US" sz="1600" b="1" dirty="0">
                <a:latin typeface="Calibri"/>
                <a:cs typeface="Myriad Pro Bold SemiCond"/>
              </a:rPr>
              <a:t>Coordinating</a:t>
            </a:r>
            <a:r>
              <a:rPr lang="en-US" sz="1600" b="1" dirty="0">
                <a:latin typeface="Calibri"/>
                <a:cs typeface="Calibri"/>
              </a:rPr>
              <a:t> </a:t>
            </a:r>
            <a:r>
              <a:rPr lang="en-US" sz="1600" dirty="0" smtClean="0">
                <a:latin typeface="Calibri"/>
                <a:cs typeface="Calibri"/>
              </a:rPr>
              <a:t>radio-frequency </a:t>
            </a:r>
            <a:r>
              <a:rPr lang="en-US" sz="1600" dirty="0">
                <a:latin typeface="Calibri"/>
                <a:cs typeface="Calibri"/>
              </a:rPr>
              <a:t>spectrum and </a:t>
            </a:r>
            <a:r>
              <a:rPr lang="en-US" sz="1600" b="1" dirty="0">
                <a:latin typeface="Calibri"/>
                <a:cs typeface="Myriad Pro Bold SemiCond"/>
              </a:rPr>
              <a:t>assigning</a:t>
            </a:r>
            <a:r>
              <a:rPr lang="en-US" sz="1600" dirty="0">
                <a:latin typeface="Calibri"/>
                <a:cs typeface="Calibri"/>
              </a:rPr>
              <a:t> orbital slots for satellites</a:t>
            </a:r>
          </a:p>
        </p:txBody>
      </p:sp>
      <p:sp>
        <p:nvSpPr>
          <p:cNvPr id="26" name="TextBox 25"/>
          <p:cNvSpPr txBox="1"/>
          <p:nvPr/>
        </p:nvSpPr>
        <p:spPr>
          <a:xfrm>
            <a:off x="3209200" y="4436252"/>
            <a:ext cx="2059835" cy="584775"/>
          </a:xfrm>
          <a:prstGeom prst="rect">
            <a:avLst/>
          </a:prstGeom>
          <a:noFill/>
        </p:spPr>
        <p:txBody>
          <a:bodyPr wrap="square" rtlCol="0">
            <a:spAutoFit/>
          </a:bodyPr>
          <a:lstStyle/>
          <a:p>
            <a:r>
              <a:rPr lang="en-US" sz="1600" b="1" dirty="0">
                <a:latin typeface="Calibri"/>
                <a:cs typeface="Myriad Pro Bold SemiCond"/>
              </a:rPr>
              <a:t>Bridging</a:t>
            </a:r>
            <a:r>
              <a:rPr lang="en-US" sz="1600" dirty="0">
                <a:latin typeface="Myriad Pro Bold SemiCond"/>
                <a:cs typeface="Myriad Pro Bold SemiCond"/>
              </a:rPr>
              <a:t> </a:t>
            </a:r>
            <a:r>
              <a:rPr lang="en-US" sz="1600" dirty="0">
                <a:latin typeface="Calibri"/>
                <a:cs typeface="Calibri"/>
              </a:rPr>
              <a:t>the digital divide</a:t>
            </a:r>
          </a:p>
        </p:txBody>
      </p:sp>
      <p:sp>
        <p:nvSpPr>
          <p:cNvPr id="27" name="TextBox 26"/>
          <p:cNvSpPr txBox="1"/>
          <p:nvPr/>
        </p:nvSpPr>
        <p:spPr>
          <a:xfrm>
            <a:off x="3203875" y="3414195"/>
            <a:ext cx="2479028" cy="584775"/>
          </a:xfrm>
          <a:prstGeom prst="rect">
            <a:avLst/>
          </a:prstGeom>
          <a:noFill/>
        </p:spPr>
        <p:txBody>
          <a:bodyPr wrap="square" rtlCol="0">
            <a:spAutoFit/>
          </a:bodyPr>
          <a:lstStyle/>
          <a:p>
            <a:r>
              <a:rPr lang="en-US" sz="1600" b="1" dirty="0">
                <a:latin typeface="Calibri"/>
                <a:cs typeface="Myriad Pro Bold SemiCond"/>
              </a:rPr>
              <a:t>Establishing</a:t>
            </a:r>
            <a:r>
              <a:rPr lang="en-US" sz="1600" dirty="0">
                <a:latin typeface="Myriad Pro Bold SemiCond"/>
                <a:cs typeface="Myriad Pro Bold SemiCond"/>
              </a:rPr>
              <a:t> </a:t>
            </a:r>
            <a:r>
              <a:rPr lang="en-US" sz="1600" dirty="0">
                <a:latin typeface="Calibri"/>
                <a:cs typeface="Calibri"/>
              </a:rPr>
              <a:t>global standards</a:t>
            </a:r>
          </a:p>
        </p:txBody>
      </p:sp>
      <p:pic>
        <p:nvPicPr>
          <p:cNvPr id="28" name="Picture 27"/>
          <p:cNvPicPr>
            <a:picLocks noChangeAspect="1"/>
          </p:cNvPicPr>
          <p:nvPr/>
        </p:nvPicPr>
        <p:blipFill>
          <a:blip r:embed="rId3"/>
          <a:stretch>
            <a:fillRect/>
          </a:stretch>
        </p:blipFill>
        <p:spPr>
          <a:xfrm>
            <a:off x="1519002" y="2040230"/>
            <a:ext cx="650330" cy="2590800"/>
          </a:xfrm>
          <a:prstGeom prst="rect">
            <a:avLst/>
          </a:prstGeom>
        </p:spPr>
      </p:pic>
      <p:pic>
        <p:nvPicPr>
          <p:cNvPr id="29" name="Picture 28"/>
          <p:cNvPicPr>
            <a:picLocks noChangeAspect="1"/>
          </p:cNvPicPr>
          <p:nvPr/>
        </p:nvPicPr>
        <p:blipFill>
          <a:blip r:embed="rId4"/>
          <a:stretch>
            <a:fillRect/>
          </a:stretch>
        </p:blipFill>
        <p:spPr>
          <a:xfrm>
            <a:off x="2327566" y="1862592"/>
            <a:ext cx="660400" cy="698500"/>
          </a:xfrm>
          <a:prstGeom prst="rect">
            <a:avLst/>
          </a:prstGeom>
        </p:spPr>
      </p:pic>
      <p:pic>
        <p:nvPicPr>
          <p:cNvPr id="30" name="Picture 29"/>
          <p:cNvPicPr>
            <a:picLocks noChangeAspect="1"/>
          </p:cNvPicPr>
          <p:nvPr/>
        </p:nvPicPr>
        <p:blipFill>
          <a:blip r:embed="rId5"/>
          <a:stretch>
            <a:fillRect/>
          </a:stretch>
        </p:blipFill>
        <p:spPr>
          <a:xfrm>
            <a:off x="2256166" y="4210678"/>
            <a:ext cx="803199" cy="559371"/>
          </a:xfrm>
          <a:prstGeom prst="rect">
            <a:avLst/>
          </a:prstGeom>
        </p:spPr>
      </p:pic>
      <p:pic>
        <p:nvPicPr>
          <p:cNvPr id="31" name="Picture 30"/>
          <p:cNvPicPr>
            <a:picLocks noChangeAspect="1"/>
          </p:cNvPicPr>
          <p:nvPr/>
        </p:nvPicPr>
        <p:blipFill>
          <a:blip r:embed="rId6"/>
          <a:stretch>
            <a:fillRect/>
          </a:stretch>
        </p:blipFill>
        <p:spPr>
          <a:xfrm>
            <a:off x="2289262" y="3237372"/>
            <a:ext cx="698704" cy="349352"/>
          </a:xfrm>
          <a:prstGeom prst="rect">
            <a:avLst/>
          </a:prstGeom>
        </p:spPr>
      </p:pic>
      <p:sp>
        <p:nvSpPr>
          <p:cNvPr id="32" name="TextBox 31"/>
          <p:cNvSpPr txBox="1"/>
          <p:nvPr/>
        </p:nvSpPr>
        <p:spPr>
          <a:xfrm>
            <a:off x="51267" y="3749013"/>
            <a:ext cx="1723201" cy="923330"/>
          </a:xfrm>
          <a:prstGeom prst="rect">
            <a:avLst/>
          </a:prstGeom>
          <a:noFill/>
        </p:spPr>
        <p:txBody>
          <a:bodyPr wrap="square" rtlCol="0">
            <a:spAutoFit/>
          </a:bodyPr>
          <a:lstStyle/>
          <a:p>
            <a:pPr algn="ctr"/>
            <a:r>
              <a:rPr lang="en-US" b="1" dirty="0">
                <a:solidFill>
                  <a:srgbClr val="3E8EDE"/>
                </a:solidFill>
                <a:latin typeface="Calibri"/>
                <a:cs typeface="Myriad Pro Bold SemiCond"/>
              </a:rPr>
              <a:t> ‘Committed to </a:t>
            </a:r>
            <a:r>
              <a:rPr lang="en-US" b="1" dirty="0" smtClean="0">
                <a:solidFill>
                  <a:srgbClr val="3E8EDE"/>
                </a:solidFill>
                <a:latin typeface="Calibri"/>
                <a:cs typeface="Myriad Pro Bold SemiCond"/>
              </a:rPr>
              <a:t/>
            </a:r>
            <a:br>
              <a:rPr lang="en-US" b="1" dirty="0" smtClean="0">
                <a:solidFill>
                  <a:srgbClr val="3E8EDE"/>
                </a:solidFill>
                <a:latin typeface="Calibri"/>
                <a:cs typeface="Myriad Pro Bold SemiCond"/>
              </a:rPr>
            </a:br>
            <a:r>
              <a:rPr lang="en-US" b="1" dirty="0" smtClean="0">
                <a:solidFill>
                  <a:srgbClr val="3E8EDE"/>
                </a:solidFill>
                <a:latin typeface="Calibri"/>
                <a:cs typeface="Myriad Pro Bold SemiCond"/>
              </a:rPr>
              <a:t>Connecting </a:t>
            </a:r>
            <a:r>
              <a:rPr lang="en-US" b="1" dirty="0">
                <a:solidFill>
                  <a:srgbClr val="3E8EDE"/>
                </a:solidFill>
                <a:latin typeface="Calibri"/>
                <a:cs typeface="Myriad Pro Bold SemiCond"/>
              </a:rPr>
              <a:t>the World’</a:t>
            </a:r>
          </a:p>
        </p:txBody>
      </p:sp>
      <p:pic>
        <p:nvPicPr>
          <p:cNvPr id="33" name="Picture 3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5155" y="2467406"/>
            <a:ext cx="1582195" cy="1423337"/>
          </a:xfrm>
          <a:prstGeom prst="rect">
            <a:avLst/>
          </a:prstGeom>
        </p:spPr>
      </p:pic>
      <p:sp>
        <p:nvSpPr>
          <p:cNvPr id="36" name="TextBox 35"/>
          <p:cNvSpPr txBox="1"/>
          <p:nvPr/>
        </p:nvSpPr>
        <p:spPr>
          <a:xfrm>
            <a:off x="3169104" y="1389715"/>
            <a:ext cx="2470721" cy="646331"/>
          </a:xfrm>
          <a:prstGeom prst="rect">
            <a:avLst/>
          </a:prstGeom>
          <a:noFill/>
        </p:spPr>
        <p:txBody>
          <a:bodyPr wrap="square" rtlCol="0">
            <a:spAutoFit/>
          </a:bodyPr>
          <a:lstStyle/>
          <a:p>
            <a:r>
              <a:rPr lang="en-US" b="1" dirty="0" smtClean="0">
                <a:solidFill>
                  <a:srgbClr val="FF3300"/>
                </a:solidFill>
              </a:rPr>
              <a:t>ITU </a:t>
            </a:r>
            <a:r>
              <a:rPr lang="en-US" b="1" dirty="0" err="1" smtClean="0">
                <a:solidFill>
                  <a:srgbClr val="FF3300"/>
                </a:solidFill>
              </a:rPr>
              <a:t>Radiocommunication</a:t>
            </a:r>
            <a:endParaRPr lang="en-US" b="1" dirty="0">
              <a:solidFill>
                <a:srgbClr val="FF3300"/>
              </a:solidFill>
            </a:endParaRPr>
          </a:p>
        </p:txBody>
      </p:sp>
      <p:sp>
        <p:nvSpPr>
          <p:cNvPr id="37" name="TextBox 36"/>
          <p:cNvSpPr txBox="1"/>
          <p:nvPr/>
        </p:nvSpPr>
        <p:spPr>
          <a:xfrm>
            <a:off x="3209199" y="3114874"/>
            <a:ext cx="2470721" cy="369332"/>
          </a:xfrm>
          <a:prstGeom prst="rect">
            <a:avLst/>
          </a:prstGeom>
          <a:noFill/>
        </p:spPr>
        <p:txBody>
          <a:bodyPr wrap="square" rtlCol="0">
            <a:spAutoFit/>
          </a:bodyPr>
          <a:lstStyle/>
          <a:p>
            <a:r>
              <a:rPr lang="en-US" b="1" dirty="0" smtClean="0">
                <a:solidFill>
                  <a:srgbClr val="FFC000"/>
                </a:solidFill>
              </a:rPr>
              <a:t>ITU Standardization</a:t>
            </a:r>
            <a:endParaRPr lang="en-US" b="1" dirty="0">
              <a:solidFill>
                <a:srgbClr val="FFC000"/>
              </a:solidFill>
            </a:endParaRPr>
          </a:p>
        </p:txBody>
      </p:sp>
      <p:sp>
        <p:nvSpPr>
          <p:cNvPr id="38" name="TextBox 37"/>
          <p:cNvSpPr txBox="1"/>
          <p:nvPr/>
        </p:nvSpPr>
        <p:spPr>
          <a:xfrm>
            <a:off x="3209199" y="4139733"/>
            <a:ext cx="2470721" cy="369332"/>
          </a:xfrm>
          <a:prstGeom prst="rect">
            <a:avLst/>
          </a:prstGeom>
          <a:noFill/>
        </p:spPr>
        <p:txBody>
          <a:bodyPr wrap="square" rtlCol="0">
            <a:spAutoFit/>
          </a:bodyPr>
          <a:lstStyle/>
          <a:p>
            <a:r>
              <a:rPr lang="en-US" b="1" dirty="0" smtClean="0">
                <a:solidFill>
                  <a:srgbClr val="92D050"/>
                </a:solidFill>
              </a:rPr>
              <a:t>ITU Development</a:t>
            </a:r>
            <a:endParaRPr lang="en-US" b="1" dirty="0">
              <a:solidFill>
                <a:srgbClr val="92D050"/>
              </a:solidFill>
            </a:endParaRPr>
          </a:p>
        </p:txBody>
      </p:sp>
      <p:sp>
        <p:nvSpPr>
          <p:cNvPr id="39" name="TextBox 38"/>
          <p:cNvSpPr txBox="1"/>
          <p:nvPr/>
        </p:nvSpPr>
        <p:spPr>
          <a:xfrm>
            <a:off x="5613232" y="1776262"/>
            <a:ext cx="2959268" cy="132343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1600" dirty="0" smtClean="0">
                <a:latin typeface="Calibri"/>
                <a:cs typeface="Calibri"/>
              </a:rPr>
              <a:t>Supporting access services in digital TV + radio</a:t>
            </a:r>
          </a:p>
          <a:p>
            <a:pPr algn="ctr"/>
            <a:endParaRPr lang="en-US" sz="1600" dirty="0" smtClean="0">
              <a:latin typeface="Calibri"/>
              <a:cs typeface="Calibri"/>
            </a:endParaRPr>
          </a:p>
          <a:p>
            <a:pPr algn="ctr"/>
            <a:r>
              <a:rPr lang="en-US" sz="1600" dirty="0" smtClean="0">
                <a:latin typeface="Calibri"/>
                <a:cs typeface="Calibri"/>
              </a:rPr>
              <a:t>Incorporating accessibility requirements in radio standards</a:t>
            </a:r>
            <a:endParaRPr lang="en-US" sz="1600" dirty="0">
              <a:latin typeface="Calibri"/>
              <a:cs typeface="Calibri"/>
            </a:endParaRPr>
          </a:p>
        </p:txBody>
      </p:sp>
      <p:sp>
        <p:nvSpPr>
          <p:cNvPr id="40" name="TextBox 39"/>
          <p:cNvSpPr txBox="1"/>
          <p:nvPr/>
        </p:nvSpPr>
        <p:spPr>
          <a:xfrm>
            <a:off x="5896559" y="666801"/>
            <a:ext cx="2675941" cy="584775"/>
          </a:xfrm>
          <a:prstGeom prst="rect">
            <a:avLst/>
          </a:prstGeom>
          <a:noFill/>
        </p:spPr>
        <p:txBody>
          <a:bodyPr wrap="square" rtlCol="0">
            <a:spAutoFit/>
          </a:bodyPr>
          <a:lstStyle/>
          <a:p>
            <a:pPr algn="ctr"/>
            <a:r>
              <a:rPr lang="en-US" sz="1600" b="1" dirty="0" smtClean="0">
                <a:latin typeface="Calibri"/>
                <a:cs typeface="Myriad Pro Bold SemiCond"/>
              </a:rPr>
              <a:t>Main current work on accessibility</a:t>
            </a:r>
            <a:endParaRPr lang="en-US" sz="1600" dirty="0">
              <a:latin typeface="Calibri"/>
              <a:cs typeface="Calibri"/>
            </a:endParaRPr>
          </a:p>
        </p:txBody>
      </p:sp>
      <p:sp>
        <p:nvSpPr>
          <p:cNvPr id="2" name="Right Brace 1"/>
          <p:cNvSpPr/>
          <p:nvPr/>
        </p:nvSpPr>
        <p:spPr>
          <a:xfrm rot="16200000">
            <a:off x="7024287" y="329548"/>
            <a:ext cx="348321" cy="2309955"/>
          </a:xfrm>
          <a:prstGeom prst="righ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5613232" y="3290309"/>
            <a:ext cx="2959268" cy="58477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600" dirty="0" smtClean="0">
                <a:latin typeface="Calibri"/>
                <a:cs typeface="Calibri"/>
              </a:rPr>
              <a:t>Incorporating accessibility requirements in ICT standards</a:t>
            </a:r>
            <a:endParaRPr lang="en-US" sz="1600" dirty="0">
              <a:latin typeface="Calibri"/>
              <a:cs typeface="Calibri"/>
            </a:endParaRPr>
          </a:p>
        </p:txBody>
      </p:sp>
      <p:sp>
        <p:nvSpPr>
          <p:cNvPr id="42" name="TextBox 41"/>
          <p:cNvSpPr txBox="1"/>
          <p:nvPr/>
        </p:nvSpPr>
        <p:spPr>
          <a:xfrm>
            <a:off x="5598524" y="4174405"/>
            <a:ext cx="3002564" cy="98488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400" dirty="0" smtClean="0">
                <a:latin typeface="Calibri"/>
                <a:cs typeface="Calibri"/>
              </a:rPr>
              <a:t>Advance role of public policy and regulation to promote accessible ICTs</a:t>
            </a:r>
          </a:p>
          <a:p>
            <a:pPr algn="ctr"/>
            <a:endParaRPr lang="en-US" sz="1400" dirty="0" smtClean="0">
              <a:latin typeface="Calibri"/>
              <a:cs typeface="Calibri"/>
            </a:endParaRPr>
          </a:p>
          <a:p>
            <a:pPr algn="ctr"/>
            <a:r>
              <a:rPr lang="en-US" sz="1600" dirty="0" smtClean="0">
                <a:latin typeface="Calibri"/>
                <a:cs typeface="Calibri"/>
              </a:rPr>
              <a:t>Capacity building to policy makers</a:t>
            </a:r>
          </a:p>
        </p:txBody>
      </p:sp>
      <p:sp>
        <p:nvSpPr>
          <p:cNvPr id="43" name="TextBox 42"/>
          <p:cNvSpPr txBox="1"/>
          <p:nvPr/>
        </p:nvSpPr>
        <p:spPr>
          <a:xfrm>
            <a:off x="981076" y="5743152"/>
            <a:ext cx="7172325"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1600" dirty="0" smtClean="0">
                <a:latin typeface="Calibri"/>
                <a:cs typeface="Calibri"/>
              </a:rPr>
              <a:t>Advocating for the role of ICTs to promote inclusion of persons with disabilities</a:t>
            </a:r>
          </a:p>
          <a:p>
            <a:pPr algn="ctr"/>
            <a:r>
              <a:rPr lang="en-US" sz="1600" dirty="0" smtClean="0">
                <a:latin typeface="Calibri"/>
                <a:cs typeface="Calibri"/>
              </a:rPr>
              <a:t>Advocate for the importance of ICT accessibility</a:t>
            </a:r>
          </a:p>
          <a:p>
            <a:pPr algn="ctr"/>
            <a:r>
              <a:rPr lang="en-US" sz="1600" dirty="0" smtClean="0">
                <a:latin typeface="Calibri"/>
                <a:cs typeface="Calibri"/>
              </a:rPr>
              <a:t>Promote Connect 2020 accessibility target</a:t>
            </a:r>
            <a:endParaRPr lang="en-US" sz="1600" dirty="0">
              <a:latin typeface="Calibri"/>
              <a:cs typeface="Calibri"/>
            </a:endParaRPr>
          </a:p>
        </p:txBody>
      </p:sp>
      <p:sp>
        <p:nvSpPr>
          <p:cNvPr id="44" name="Right Brace 43"/>
          <p:cNvSpPr/>
          <p:nvPr/>
        </p:nvSpPr>
        <p:spPr>
          <a:xfrm rot="16200000" flipV="1">
            <a:off x="4371987" y="1781438"/>
            <a:ext cx="390503" cy="7172325"/>
          </a:xfrm>
          <a:prstGeom prst="rightBrace">
            <a:avLst>
              <a:gd name="adj1" fmla="val 8333"/>
              <a:gd name="adj2" fmla="val 49873"/>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800657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969" y="2744678"/>
            <a:ext cx="8229600" cy="1143000"/>
          </a:xfrm>
        </p:spPr>
        <p:txBody>
          <a:bodyPr>
            <a:normAutofit/>
          </a:bodyPr>
          <a:lstStyle/>
          <a:p>
            <a:r>
              <a:rPr lang="en-US" dirty="0" smtClean="0">
                <a:solidFill>
                  <a:schemeClr val="bg1"/>
                </a:solidFill>
              </a:rPr>
              <a:t>Jose.Batanero@itu.int</a:t>
            </a:r>
            <a:endParaRPr lang="en-US" dirty="0">
              <a:solidFill>
                <a:schemeClr val="bg1"/>
              </a:solidFill>
            </a:endParaRPr>
          </a:p>
        </p:txBody>
      </p:sp>
      <p:sp>
        <p:nvSpPr>
          <p:cNvPr id="3" name="Rectangle 2"/>
          <p:cNvSpPr/>
          <p:nvPr/>
        </p:nvSpPr>
        <p:spPr>
          <a:xfrm>
            <a:off x="2922235" y="5892284"/>
            <a:ext cx="3296800" cy="461665"/>
          </a:xfrm>
          <a:prstGeom prst="rect">
            <a:avLst/>
          </a:prstGeom>
        </p:spPr>
        <p:txBody>
          <a:bodyPr wrap="none">
            <a:spAutoFit/>
          </a:bodyPr>
          <a:lstStyle/>
          <a:p>
            <a:r>
              <a:rPr lang="en-US" sz="2400" dirty="0" smtClean="0">
                <a:solidFill>
                  <a:schemeClr val="bg1"/>
                </a:solidFill>
              </a:rPr>
              <a:t>www.itu.int/</a:t>
            </a:r>
            <a:r>
              <a:rPr lang="en-US" sz="2400" b="1" dirty="0" smtClean="0">
                <a:solidFill>
                  <a:schemeClr val="bg1"/>
                </a:solidFill>
              </a:rPr>
              <a:t>accessibility</a:t>
            </a:r>
            <a:endParaRPr lang="en-US" sz="2400" b="1" dirty="0">
              <a:solidFill>
                <a:schemeClr val="bg1"/>
              </a:solidFill>
            </a:endParaRPr>
          </a:p>
        </p:txBody>
      </p:sp>
    </p:spTree>
    <p:extLst>
      <p:ext uri="{BB962C8B-B14F-4D97-AF65-F5344CB8AC3E}">
        <p14:creationId xmlns:p14="http://schemas.microsoft.com/office/powerpoint/2010/main" val="397125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969" y="2744678"/>
            <a:ext cx="8229600" cy="1143000"/>
          </a:xfrm>
        </p:spPr>
        <p:txBody>
          <a:bodyPr>
            <a:normAutofit fontScale="90000"/>
          </a:bodyPr>
          <a:lstStyle/>
          <a:p>
            <a:r>
              <a:rPr lang="en-US" dirty="0" smtClean="0">
                <a:solidFill>
                  <a:schemeClr val="bg1"/>
                </a:solidFill>
              </a:rPr>
              <a:t>Annex </a:t>
            </a:r>
            <a:br>
              <a:rPr lang="en-US" dirty="0" smtClean="0">
                <a:solidFill>
                  <a:schemeClr val="bg1"/>
                </a:solidFill>
              </a:rPr>
            </a:br>
            <a:r>
              <a:rPr lang="en-US" dirty="0" smtClean="0">
                <a:solidFill>
                  <a:schemeClr val="bg1"/>
                </a:solidFill>
              </a:rPr>
              <a:t>ITU’s work in accessibility</a:t>
            </a:r>
            <a:br>
              <a:rPr lang="en-US" dirty="0" smtClean="0">
                <a:solidFill>
                  <a:schemeClr val="bg1"/>
                </a:solidFill>
              </a:rPr>
            </a:br>
            <a:r>
              <a:rPr lang="en-US" dirty="0" smtClean="0">
                <a:solidFill>
                  <a:schemeClr val="bg1"/>
                </a:solidFill>
              </a:rPr>
              <a:t>Extended Overview</a:t>
            </a:r>
            <a:endParaRPr lang="en-US" dirty="0">
              <a:solidFill>
                <a:schemeClr val="bg1"/>
              </a:solidFill>
            </a:endParaRPr>
          </a:p>
        </p:txBody>
      </p:sp>
      <p:sp>
        <p:nvSpPr>
          <p:cNvPr id="3" name="Rectangle 2"/>
          <p:cNvSpPr/>
          <p:nvPr/>
        </p:nvSpPr>
        <p:spPr>
          <a:xfrm>
            <a:off x="2922235" y="5892284"/>
            <a:ext cx="3296800" cy="461665"/>
          </a:xfrm>
          <a:prstGeom prst="rect">
            <a:avLst/>
          </a:prstGeom>
        </p:spPr>
        <p:txBody>
          <a:bodyPr wrap="none">
            <a:spAutoFit/>
          </a:bodyPr>
          <a:lstStyle/>
          <a:p>
            <a:r>
              <a:rPr lang="en-US" sz="2400" dirty="0" smtClean="0">
                <a:solidFill>
                  <a:schemeClr val="bg1"/>
                </a:solidFill>
              </a:rPr>
              <a:t>www.itu.int/</a:t>
            </a:r>
            <a:r>
              <a:rPr lang="en-US" sz="2400" b="1" dirty="0" smtClean="0">
                <a:solidFill>
                  <a:schemeClr val="bg1"/>
                </a:solidFill>
              </a:rPr>
              <a:t>accessibility</a:t>
            </a:r>
            <a:endParaRPr lang="en-US" sz="2400" b="1" dirty="0">
              <a:solidFill>
                <a:schemeClr val="bg1"/>
              </a:solidFill>
            </a:endParaRPr>
          </a:p>
        </p:txBody>
      </p:sp>
    </p:spTree>
    <p:extLst>
      <p:ext uri="{BB962C8B-B14F-4D97-AF65-F5344CB8AC3E}">
        <p14:creationId xmlns:p14="http://schemas.microsoft.com/office/powerpoint/2010/main" val="38621021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23"/>
            <a:ext cx="8229600" cy="1143000"/>
          </a:xfrm>
        </p:spPr>
        <p:txBody>
          <a:bodyPr>
            <a:normAutofit/>
          </a:bodyPr>
          <a:lstStyle/>
          <a:p>
            <a:r>
              <a:rPr lang="en-US" sz="3200" dirty="0" smtClean="0"/>
              <a:t>Inter-sectoral activities</a:t>
            </a:r>
            <a:endParaRPr lang="en-US" sz="3200" dirty="0"/>
          </a:p>
        </p:txBody>
      </p:sp>
      <p:sp>
        <p:nvSpPr>
          <p:cNvPr id="6" name="Content Placeholder 5"/>
          <p:cNvSpPr>
            <a:spLocks noGrp="1"/>
          </p:cNvSpPr>
          <p:nvPr>
            <p:ph idx="1"/>
          </p:nvPr>
        </p:nvSpPr>
        <p:spPr>
          <a:xfrm>
            <a:off x="569208" y="1242023"/>
            <a:ext cx="8308092" cy="5234977"/>
          </a:xfrm>
        </p:spPr>
        <p:txBody>
          <a:bodyPr>
            <a:normAutofit fontScale="92500"/>
          </a:bodyPr>
          <a:lstStyle/>
          <a:p>
            <a:pPr>
              <a:spcBef>
                <a:spcPts val="1200"/>
              </a:spcBef>
              <a:spcAft>
                <a:spcPts val="1200"/>
              </a:spcAft>
            </a:pPr>
            <a:r>
              <a:rPr lang="en-US" sz="2400" dirty="0" smtClean="0"/>
              <a:t>Measuring and implementation of </a:t>
            </a:r>
            <a:r>
              <a:rPr lang="en-US" sz="2400" b="1" dirty="0" smtClean="0"/>
              <a:t>Connect 2020 accessibility </a:t>
            </a:r>
            <a:r>
              <a:rPr lang="en-US" sz="2400" dirty="0" smtClean="0"/>
              <a:t>goal</a:t>
            </a:r>
          </a:p>
          <a:p>
            <a:pPr>
              <a:spcBef>
                <a:spcPts val="1200"/>
              </a:spcBef>
              <a:spcAft>
                <a:spcPts val="1200"/>
              </a:spcAft>
            </a:pPr>
            <a:r>
              <a:rPr lang="en-US" sz="2400" dirty="0" smtClean="0"/>
              <a:t>Participation in meetings of the bodies established by the </a:t>
            </a:r>
            <a:r>
              <a:rPr lang="en-US" sz="2400" b="1" dirty="0" smtClean="0"/>
              <a:t>UN Convention on the Rights of Persons with Disabilities</a:t>
            </a:r>
          </a:p>
          <a:p>
            <a:pPr>
              <a:spcBef>
                <a:spcPts val="1200"/>
              </a:spcBef>
              <a:spcAft>
                <a:spcPts val="1200"/>
              </a:spcAft>
            </a:pPr>
            <a:r>
              <a:rPr lang="en-US" sz="2400" dirty="0" smtClean="0"/>
              <a:t>Implementation of </a:t>
            </a:r>
            <a:r>
              <a:rPr lang="en-US" sz="2400" b="1" dirty="0" smtClean="0"/>
              <a:t>ITU Accessibility Fund</a:t>
            </a:r>
          </a:p>
          <a:p>
            <a:pPr>
              <a:spcBef>
                <a:spcPts val="1200"/>
              </a:spcBef>
              <a:spcAft>
                <a:spcPts val="1200"/>
              </a:spcAft>
            </a:pPr>
            <a:r>
              <a:rPr lang="en-US" sz="2400" dirty="0" smtClean="0"/>
              <a:t>Implementation of </a:t>
            </a:r>
            <a:r>
              <a:rPr lang="en-US" sz="2400" b="1" dirty="0" smtClean="0"/>
              <a:t>ITU Accessibility Policy </a:t>
            </a:r>
            <a:r>
              <a:rPr lang="en-US" sz="2400" dirty="0" smtClean="0"/>
              <a:t>across the organization to promote the participation of persons with disabilities in the work of the Union</a:t>
            </a:r>
          </a:p>
          <a:p>
            <a:pPr>
              <a:spcBef>
                <a:spcPts val="1200"/>
              </a:spcBef>
              <a:spcAft>
                <a:spcPts val="1200"/>
              </a:spcAft>
            </a:pPr>
            <a:r>
              <a:rPr lang="en-US" sz="2400" dirty="0" smtClean="0"/>
              <a:t>Outreach, advocacy and communication activities</a:t>
            </a:r>
          </a:p>
          <a:p>
            <a:pPr>
              <a:spcBef>
                <a:spcPts val="1200"/>
              </a:spcBef>
              <a:spcAft>
                <a:spcPts val="1200"/>
              </a:spcAft>
            </a:pPr>
            <a:r>
              <a:rPr lang="en-US" sz="2400" dirty="0" smtClean="0"/>
              <a:t>Encouraging all delegations to mobilize experts on accessibility for ITU meetings</a:t>
            </a:r>
          </a:p>
        </p:txBody>
      </p:sp>
      <p:sp>
        <p:nvSpPr>
          <p:cNvPr id="7" name="Slide Number Placeholder 3"/>
          <p:cNvSpPr>
            <a:spLocks noGrp="1"/>
          </p:cNvSpPr>
          <p:nvPr>
            <p:ph type="sldNum" sz="quarter" idx="4294967295"/>
          </p:nvPr>
        </p:nvSpPr>
        <p:spPr>
          <a:xfrm>
            <a:off x="628650" y="8786813"/>
            <a:ext cx="2057400" cy="273844"/>
          </a:xfrm>
          <a:prstGeom prst="rect">
            <a:avLst/>
          </a:prstGeom>
        </p:spPr>
        <p:txBody>
          <a:bodyPr/>
          <a:lstStyle/>
          <a:p>
            <a:pPr>
              <a:defRPr/>
            </a:pPr>
            <a:fld id="{EC401389-8101-431D-85D1-BA60FE36B72D}" type="slidenum">
              <a:rPr lang="en-US" smtClean="0"/>
              <a:pPr>
                <a:defRPr/>
              </a:pPr>
              <a:t>16</a:t>
            </a:fld>
            <a:endParaRPr lang="en-US"/>
          </a:p>
        </p:txBody>
      </p:sp>
    </p:spTree>
    <p:extLst>
      <p:ext uri="{BB962C8B-B14F-4D97-AF65-F5344CB8AC3E}">
        <p14:creationId xmlns:p14="http://schemas.microsoft.com/office/powerpoint/2010/main" val="40215720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txBox="1">
            <a:spLocks/>
          </p:cNvSpPr>
          <p:nvPr/>
        </p:nvSpPr>
        <p:spPr>
          <a:xfrm>
            <a:off x="339213" y="33552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000" b="0" dirty="0" smtClean="0">
                <a:solidFill>
                  <a:srgbClr val="558ED5"/>
                </a:solidFill>
              </a:rPr>
              <a:t>ITU’s activities in the area of </a:t>
            </a:r>
            <a:br>
              <a:rPr lang="en-US" sz="2000" b="0" dirty="0" smtClean="0">
                <a:solidFill>
                  <a:srgbClr val="558ED5"/>
                </a:solidFill>
              </a:rPr>
            </a:br>
            <a:r>
              <a:rPr lang="en-US" sz="2000" b="0" dirty="0" smtClean="0">
                <a:solidFill>
                  <a:srgbClr val="558ED5"/>
                </a:solidFill>
              </a:rPr>
              <a:t>ICT accessibility for persons with disabilities</a:t>
            </a:r>
            <a:endParaRPr lang="en-US" sz="2000" b="0" dirty="0">
              <a:solidFill>
                <a:srgbClr val="558ED5"/>
              </a:solidFill>
            </a:endParaRPr>
          </a:p>
        </p:txBody>
      </p:sp>
      <p:sp>
        <p:nvSpPr>
          <p:cNvPr id="3" name="Title 1"/>
          <p:cNvSpPr txBox="1">
            <a:spLocks/>
          </p:cNvSpPr>
          <p:nvPr/>
        </p:nvSpPr>
        <p:spPr>
          <a:xfrm>
            <a:off x="339213" y="2993303"/>
            <a:ext cx="8229600" cy="743724"/>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000" b="0" dirty="0" smtClean="0">
                <a:solidFill>
                  <a:schemeClr val="tx2">
                    <a:lumMod val="60000"/>
                    <a:lumOff val="40000"/>
                  </a:schemeClr>
                </a:solidFill>
              </a:rPr>
              <a:t>ACTIVITIES IN </a:t>
            </a:r>
            <a:br>
              <a:rPr lang="en-US" sz="4000" b="0" dirty="0" smtClean="0">
                <a:solidFill>
                  <a:schemeClr val="tx2">
                    <a:lumMod val="60000"/>
                    <a:lumOff val="40000"/>
                  </a:schemeClr>
                </a:solidFill>
              </a:rPr>
            </a:br>
            <a:r>
              <a:rPr lang="en-US" sz="4000" b="0" dirty="0" smtClean="0">
                <a:solidFill>
                  <a:schemeClr val="tx2">
                    <a:lumMod val="60000"/>
                    <a:lumOff val="40000"/>
                  </a:schemeClr>
                </a:solidFill>
              </a:rPr>
              <a:t>ITU </a:t>
            </a:r>
            <a:r>
              <a:rPr lang="en-US" sz="4000" b="0" dirty="0" err="1" smtClean="0">
                <a:solidFill>
                  <a:schemeClr val="tx2">
                    <a:lumMod val="60000"/>
                    <a:lumOff val="40000"/>
                  </a:schemeClr>
                </a:solidFill>
              </a:rPr>
              <a:t>Radiocommunication</a:t>
            </a:r>
            <a:r>
              <a:rPr lang="en-US" sz="4000" b="0" dirty="0" smtClean="0">
                <a:solidFill>
                  <a:schemeClr val="tx2">
                    <a:lumMod val="60000"/>
                    <a:lumOff val="40000"/>
                  </a:schemeClr>
                </a:solidFill>
              </a:rPr>
              <a:t> Sector (ITU-R)</a:t>
            </a:r>
            <a:endParaRPr lang="en-US" sz="4000" b="0" dirty="0">
              <a:solidFill>
                <a:schemeClr val="tx2">
                  <a:lumMod val="60000"/>
                  <a:lumOff val="40000"/>
                </a:schemeClr>
              </a:solidFill>
            </a:endParaRPr>
          </a:p>
        </p:txBody>
      </p:sp>
      <p:pic>
        <p:nvPicPr>
          <p:cNvPr id="6" name="Picture 5"/>
          <p:cNvPicPr>
            <a:picLocks noChangeAspect="1"/>
          </p:cNvPicPr>
          <p:nvPr/>
        </p:nvPicPr>
        <p:blipFill>
          <a:blip r:embed="rId3"/>
          <a:stretch>
            <a:fillRect/>
          </a:stretch>
        </p:blipFill>
        <p:spPr>
          <a:xfrm>
            <a:off x="3996813" y="5803490"/>
            <a:ext cx="914400" cy="914400"/>
          </a:xfrm>
          <a:prstGeom prst="rect">
            <a:avLst/>
          </a:prstGeom>
        </p:spPr>
      </p:pic>
    </p:spTree>
    <p:extLst>
      <p:ext uri="{BB962C8B-B14F-4D97-AF65-F5344CB8AC3E}">
        <p14:creationId xmlns:p14="http://schemas.microsoft.com/office/powerpoint/2010/main" val="5658985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30199" y="-116099"/>
            <a:ext cx="8483601" cy="1456267"/>
          </a:xfrm>
        </p:spPr>
        <p:txBody>
          <a:bodyPr>
            <a:normAutofit/>
          </a:bodyPr>
          <a:lstStyle/>
          <a:p>
            <a:r>
              <a:rPr lang="en-US" sz="3200" dirty="0" smtClean="0"/>
              <a:t>ITU-R’s activities on ICT Accessibility</a:t>
            </a:r>
            <a:endParaRPr lang="en-US" sz="3200" dirty="0"/>
          </a:p>
        </p:txBody>
      </p:sp>
      <p:sp>
        <p:nvSpPr>
          <p:cNvPr id="6" name="Content Placeholder 5"/>
          <p:cNvSpPr>
            <a:spLocks noGrp="1"/>
          </p:cNvSpPr>
          <p:nvPr>
            <p:ph idx="1"/>
          </p:nvPr>
        </p:nvSpPr>
        <p:spPr>
          <a:xfrm>
            <a:off x="457200" y="1169610"/>
            <a:ext cx="7772400" cy="5215949"/>
          </a:xfrm>
        </p:spPr>
        <p:txBody>
          <a:bodyPr vert="horz" lIns="91440" tIns="45720" rIns="91440" bIns="45720" rtlCol="0" anchor="t" anchorCtr="0">
            <a:noAutofit/>
          </a:bodyPr>
          <a:lstStyle/>
          <a:p>
            <a:pPr>
              <a:lnSpc>
                <a:spcPct val="100000"/>
              </a:lnSpc>
              <a:spcBef>
                <a:spcPts val="300"/>
              </a:spcBef>
              <a:spcAft>
                <a:spcPts val="300"/>
              </a:spcAft>
            </a:pPr>
            <a:r>
              <a:rPr lang="en-US" sz="2000" dirty="0"/>
              <a:t>ITU-R Sector contributes </a:t>
            </a:r>
            <a:r>
              <a:rPr lang="en-US" sz="2000" dirty="0" smtClean="0"/>
              <a:t>to the wireless technological </a:t>
            </a:r>
            <a:r>
              <a:rPr lang="en-US" sz="2000" dirty="0"/>
              <a:t>development </a:t>
            </a:r>
            <a:r>
              <a:rPr lang="en-US" sz="2000" dirty="0" smtClean="0"/>
              <a:t>through </a:t>
            </a:r>
            <a:r>
              <a:rPr lang="en-US" sz="2000" dirty="0"/>
              <a:t>the production of Recommendations, </a:t>
            </a:r>
            <a:r>
              <a:rPr lang="en-US" sz="2000" dirty="0" smtClean="0"/>
              <a:t>Reports, Questions and Handbooks relating </a:t>
            </a:r>
            <a:r>
              <a:rPr lang="en-US" sz="2000" dirty="0"/>
              <a:t>to </a:t>
            </a:r>
            <a:r>
              <a:rPr lang="en-US" sz="2000" dirty="0" smtClean="0"/>
              <a:t>persons </a:t>
            </a:r>
            <a:r>
              <a:rPr lang="en-US" sz="2000" dirty="0"/>
              <a:t>with </a:t>
            </a:r>
            <a:r>
              <a:rPr lang="en-US" sz="2000" dirty="0" smtClean="0"/>
              <a:t>disabilities and persons with specific needs, </a:t>
            </a:r>
            <a:r>
              <a:rPr lang="en-US" sz="2000" dirty="0"/>
              <a:t>and by so </a:t>
            </a:r>
            <a:r>
              <a:rPr lang="en-US" sz="2000" dirty="0" smtClean="0"/>
              <a:t>doing, </a:t>
            </a:r>
            <a:r>
              <a:rPr lang="en-US" sz="2000" dirty="0"/>
              <a:t>to </a:t>
            </a:r>
            <a:r>
              <a:rPr lang="en-US" sz="2000" dirty="0" smtClean="0"/>
              <a:t>improve </a:t>
            </a:r>
            <a:r>
              <a:rPr lang="en-US" sz="2000" dirty="0"/>
              <a:t>their </a:t>
            </a:r>
            <a:r>
              <a:rPr lang="en-US" sz="2000" dirty="0" smtClean="0"/>
              <a:t>accessibility </a:t>
            </a:r>
            <a:r>
              <a:rPr lang="en-US" sz="2000" dirty="0"/>
              <a:t>and to </a:t>
            </a:r>
            <a:r>
              <a:rPr lang="en-US" sz="2000" dirty="0" smtClean="0"/>
              <a:t>reduce </a:t>
            </a:r>
            <a:r>
              <a:rPr lang="en-US" sz="2000" dirty="0"/>
              <a:t>the overall Digital Disabilities Divide</a:t>
            </a:r>
            <a:r>
              <a:rPr lang="en-US" sz="2000" dirty="0" smtClean="0"/>
              <a:t>.</a:t>
            </a:r>
          </a:p>
          <a:p>
            <a:pPr>
              <a:lnSpc>
                <a:spcPct val="100000"/>
              </a:lnSpc>
              <a:spcBef>
                <a:spcPts val="300"/>
              </a:spcBef>
              <a:spcAft>
                <a:spcPts val="300"/>
              </a:spcAft>
            </a:pPr>
            <a:endParaRPr lang="en-US" sz="2000" dirty="0" smtClean="0"/>
          </a:p>
          <a:p>
            <a:pPr>
              <a:lnSpc>
                <a:spcPct val="100000"/>
              </a:lnSpc>
              <a:spcBef>
                <a:spcPts val="300"/>
              </a:spcBef>
              <a:spcAft>
                <a:spcPts val="300"/>
              </a:spcAft>
            </a:pPr>
            <a:r>
              <a:rPr lang="en-US" sz="2000" dirty="0" smtClean="0"/>
              <a:t>For the ITU-R meetings, in line with Resolution 175 (Guadalajara, 2010), an </a:t>
            </a:r>
            <a:r>
              <a:rPr lang="en-GB" sz="2000" dirty="0" smtClean="0"/>
              <a:t>English live captioning service for specific ITU-R events including WRC, RA, RAG and ITU-R Study Group meetings has been provided since late 2013.</a:t>
            </a:r>
          </a:p>
          <a:p>
            <a:pPr>
              <a:lnSpc>
                <a:spcPct val="100000"/>
              </a:lnSpc>
              <a:spcBef>
                <a:spcPts val="300"/>
              </a:spcBef>
              <a:spcAft>
                <a:spcPts val="300"/>
              </a:spcAft>
            </a:pPr>
            <a:endParaRPr lang="en-GB" sz="2000" dirty="0" smtClean="0"/>
          </a:p>
          <a:p>
            <a:pPr>
              <a:lnSpc>
                <a:spcPct val="100000"/>
              </a:lnSpc>
              <a:spcBef>
                <a:spcPts val="300"/>
              </a:spcBef>
              <a:spcAft>
                <a:spcPts val="300"/>
              </a:spcAft>
            </a:pPr>
            <a:r>
              <a:rPr lang="en-CA" sz="2000" dirty="0" smtClean="0"/>
              <a:t>In addition to live captioning, since RA/WRC-15 in 2015, the captioning transcript archives are also available. ITU Members can also access these archives shortly after a session for which captioning is provided.</a:t>
            </a:r>
            <a:endParaRPr lang="en-US" sz="1600" dirty="0"/>
          </a:p>
        </p:txBody>
      </p:sp>
      <p:pic>
        <p:nvPicPr>
          <p:cNvPr id="2" name="Picture 1"/>
          <p:cNvPicPr>
            <a:picLocks noChangeAspect="1"/>
          </p:cNvPicPr>
          <p:nvPr/>
        </p:nvPicPr>
        <p:blipFill>
          <a:blip r:embed="rId2"/>
          <a:stretch>
            <a:fillRect/>
          </a:stretch>
        </p:blipFill>
        <p:spPr>
          <a:xfrm>
            <a:off x="8340212" y="0"/>
            <a:ext cx="715297" cy="715297"/>
          </a:xfrm>
          <a:prstGeom prst="rect">
            <a:avLst/>
          </a:prstGeom>
        </p:spPr>
      </p:pic>
    </p:spTree>
    <p:extLst>
      <p:ext uri="{BB962C8B-B14F-4D97-AF65-F5344CB8AC3E}">
        <p14:creationId xmlns:p14="http://schemas.microsoft.com/office/powerpoint/2010/main" val="2298087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116099"/>
            <a:ext cx="8135258" cy="1456267"/>
          </a:xfrm>
        </p:spPr>
        <p:txBody>
          <a:bodyPr>
            <a:normAutofit/>
          </a:bodyPr>
          <a:lstStyle/>
          <a:p>
            <a:r>
              <a:rPr lang="en-US" sz="2800" dirty="0" smtClean="0"/>
              <a:t>ITU-R Study Group 1(Spectrum Management)</a:t>
            </a:r>
            <a:endParaRPr lang="en-US" sz="2800" dirty="0"/>
          </a:p>
        </p:txBody>
      </p:sp>
      <p:sp>
        <p:nvSpPr>
          <p:cNvPr id="5" name="Content Placeholder 4"/>
          <p:cNvSpPr>
            <a:spLocks noGrp="1"/>
          </p:cNvSpPr>
          <p:nvPr>
            <p:ph idx="1"/>
          </p:nvPr>
        </p:nvSpPr>
        <p:spPr>
          <a:xfrm>
            <a:off x="612182" y="1247040"/>
            <a:ext cx="8004875" cy="4997643"/>
          </a:xfrm>
        </p:spPr>
        <p:txBody>
          <a:bodyPr anchor="t" anchorCtr="0">
            <a:noAutofit/>
          </a:bodyPr>
          <a:lstStyle/>
          <a:p>
            <a:pPr marL="0" lvl="0" indent="0">
              <a:lnSpc>
                <a:spcPct val="100000"/>
              </a:lnSpc>
              <a:spcBef>
                <a:spcPts val="300"/>
              </a:spcBef>
              <a:spcAft>
                <a:spcPts val="300"/>
              </a:spcAft>
              <a:buNone/>
            </a:pPr>
            <a:r>
              <a:rPr lang="en-US" sz="2000" dirty="0" smtClean="0"/>
              <a:t>ITU-R Study Group 1 (SG1) is carrying out studies </a:t>
            </a:r>
            <a:r>
              <a:rPr lang="en-US" sz="2000" dirty="0"/>
              <a:t>in response </a:t>
            </a:r>
            <a:r>
              <a:rPr lang="en-US" sz="2000" dirty="0" smtClean="0"/>
              <a:t>to</a:t>
            </a:r>
            <a:br>
              <a:rPr lang="en-US" sz="2000" dirty="0" smtClean="0"/>
            </a:br>
            <a:r>
              <a:rPr lang="en-US" sz="2000" dirty="0" smtClean="0">
                <a:hlinkClick r:id="rId2"/>
              </a:rPr>
              <a:t>Resolution </a:t>
            </a:r>
            <a:r>
              <a:rPr lang="en-US" sz="2000" dirty="0">
                <a:hlinkClick r:id="rId2"/>
              </a:rPr>
              <a:t>ITU-R 54-2</a:t>
            </a:r>
            <a:r>
              <a:rPr lang="en-US" sz="2000" dirty="0"/>
              <a:t> (revised at RA-15</a:t>
            </a:r>
            <a:r>
              <a:rPr lang="en-US" sz="2000" dirty="0" smtClean="0"/>
              <a:t>) to achieve </a:t>
            </a:r>
            <a:br>
              <a:rPr lang="en-US" sz="2000" dirty="0" smtClean="0"/>
            </a:br>
            <a:r>
              <a:rPr lang="en-US" sz="2000" b="1" dirty="0" smtClean="0"/>
              <a:t>harmonization for Short Range Devices (SRDs)</a:t>
            </a:r>
            <a:r>
              <a:rPr lang="en-US" sz="2000" dirty="0" smtClean="0"/>
              <a:t/>
            </a:r>
            <a:br>
              <a:rPr lang="en-US" sz="2000" dirty="0" smtClean="0"/>
            </a:br>
            <a:r>
              <a:rPr lang="en-US" sz="2000" dirty="0" smtClean="0"/>
              <a:t>(including definitions of categories for instance for </a:t>
            </a:r>
            <a:br>
              <a:rPr lang="en-US" sz="2000" dirty="0" smtClean="0"/>
            </a:br>
            <a:r>
              <a:rPr lang="en-US" sz="2000" b="1" dirty="0" smtClean="0"/>
              <a:t>audio applications including aids for the hearing impaired</a:t>
            </a:r>
            <a:r>
              <a:rPr lang="en-US" sz="2000" dirty="0" smtClean="0"/>
              <a:t>)</a:t>
            </a:r>
          </a:p>
          <a:p>
            <a:pPr marL="0" lvl="0" indent="0">
              <a:lnSpc>
                <a:spcPct val="100000"/>
              </a:lnSpc>
              <a:spcBef>
                <a:spcPts val="300"/>
              </a:spcBef>
              <a:spcAft>
                <a:spcPts val="300"/>
              </a:spcAft>
              <a:buNone/>
            </a:pPr>
            <a:endParaRPr lang="en-US" sz="900" dirty="0"/>
          </a:p>
          <a:p>
            <a:pPr marL="0" indent="0">
              <a:lnSpc>
                <a:spcPct val="100000"/>
              </a:lnSpc>
              <a:spcBef>
                <a:spcPts val="300"/>
              </a:spcBef>
              <a:spcAft>
                <a:spcPts val="300"/>
              </a:spcAft>
              <a:buNone/>
            </a:pPr>
            <a:r>
              <a:rPr lang="en-US" sz="2000" u="sng" dirty="0" smtClean="0"/>
              <a:t>ITU-R Recommendation and Report on SRDs, including in particular </a:t>
            </a:r>
            <a:br>
              <a:rPr lang="en-US" sz="2000" u="sng" dirty="0" smtClean="0"/>
            </a:br>
            <a:r>
              <a:rPr lang="en-US" sz="2000" u="sng" dirty="0" smtClean="0"/>
              <a:t>SRDs used for hearing aids or medical devices within SG1:</a:t>
            </a:r>
          </a:p>
          <a:p>
            <a:pPr lvl="0">
              <a:lnSpc>
                <a:spcPct val="100000"/>
              </a:lnSpc>
              <a:spcBef>
                <a:spcPts val="300"/>
              </a:spcBef>
              <a:spcAft>
                <a:spcPts val="300"/>
              </a:spcAft>
            </a:pPr>
            <a:r>
              <a:rPr lang="en-US" sz="2000" u="sng" dirty="0" smtClean="0">
                <a:hlinkClick r:id="rId3"/>
              </a:rPr>
              <a:t>Recommendation </a:t>
            </a:r>
            <a:r>
              <a:rPr lang="en-US" sz="2000" u="sng" dirty="0">
                <a:hlinkClick r:id="rId3"/>
              </a:rPr>
              <a:t>ITU-R SM.1896</a:t>
            </a:r>
            <a:r>
              <a:rPr lang="en-US" sz="2000" dirty="0"/>
              <a:t> “Frequency ranges for global or </a:t>
            </a:r>
            <a:r>
              <a:rPr lang="en-US" sz="2000" dirty="0" smtClean="0"/>
              <a:t>regional </a:t>
            </a:r>
            <a:r>
              <a:rPr lang="en-US" sz="2000" dirty="0"/>
              <a:t>harmonization of short-range devices (SRDs)” (SM.1896-0 (2011))</a:t>
            </a:r>
          </a:p>
          <a:p>
            <a:pPr lvl="0">
              <a:lnSpc>
                <a:spcPct val="100000"/>
              </a:lnSpc>
              <a:spcBef>
                <a:spcPts val="300"/>
              </a:spcBef>
              <a:spcAft>
                <a:spcPts val="300"/>
              </a:spcAft>
            </a:pPr>
            <a:r>
              <a:rPr lang="en-US" sz="2000" u="sng" dirty="0">
                <a:hlinkClick r:id="rId4"/>
              </a:rPr>
              <a:t>Report ITU-R SM.2153</a:t>
            </a:r>
            <a:r>
              <a:rPr lang="en-US" sz="2000" dirty="0"/>
              <a:t> “Technical and operating parameters and </a:t>
            </a:r>
            <a:r>
              <a:rPr lang="en-US" sz="2000" dirty="0" smtClean="0"/>
              <a:t>spectrum </a:t>
            </a:r>
            <a:r>
              <a:rPr lang="en-US" sz="2000" dirty="0"/>
              <a:t>use for short-range </a:t>
            </a:r>
            <a:r>
              <a:rPr lang="en-US" sz="2000" dirty="0" err="1"/>
              <a:t>radiocommunication</a:t>
            </a:r>
            <a:r>
              <a:rPr lang="en-US" sz="2000" dirty="0"/>
              <a:t> devices” (SM.2153-5 (2015))</a:t>
            </a:r>
          </a:p>
          <a:p>
            <a:pPr marL="0" lvl="0" indent="0">
              <a:lnSpc>
                <a:spcPct val="100000"/>
              </a:lnSpc>
              <a:spcBef>
                <a:spcPts val="300"/>
              </a:spcBef>
              <a:spcAft>
                <a:spcPts val="300"/>
              </a:spcAft>
              <a:buNone/>
            </a:pPr>
            <a:r>
              <a:rPr lang="en-US" sz="2000" dirty="0" smtClean="0"/>
              <a:t>Other studies on SRDs </a:t>
            </a:r>
            <a:r>
              <a:rPr lang="en-US" sz="1800" dirty="0" smtClean="0"/>
              <a:t>are available in relevant </a:t>
            </a:r>
            <a:r>
              <a:rPr lang="en-US" sz="2000" u="sng" dirty="0" smtClean="0">
                <a:hlinkClick r:id="rId5"/>
              </a:rPr>
              <a:t>ITU-R Reports of the SM series</a:t>
            </a:r>
            <a:r>
              <a:rPr lang="en-US" sz="2000" u="sng" dirty="0"/>
              <a:t/>
            </a:r>
            <a:br>
              <a:rPr lang="en-US" sz="2000" u="sng" dirty="0"/>
            </a:br>
            <a:r>
              <a:rPr lang="en-US" sz="2000" dirty="0" smtClean="0"/>
              <a:t>(e.g. measurements</a:t>
            </a:r>
            <a:r>
              <a:rPr lang="en-US" sz="2000" dirty="0"/>
              <a:t>, impact on </a:t>
            </a:r>
            <a:r>
              <a:rPr lang="en-US" sz="2000" dirty="0" err="1" smtClean="0"/>
              <a:t>radiocommmunication</a:t>
            </a:r>
            <a:r>
              <a:rPr lang="en-US" sz="2000" baseline="10000" dirty="0" smtClean="0"/>
              <a:t> </a:t>
            </a:r>
            <a:r>
              <a:rPr lang="en-US" sz="2000" dirty="0" smtClean="0"/>
              <a:t>services</a:t>
            </a:r>
            <a:r>
              <a:rPr lang="en-US" sz="2000" dirty="0"/>
              <a:t>, </a:t>
            </a:r>
            <a:r>
              <a:rPr lang="en-US" sz="2000" dirty="0" smtClean="0"/>
              <a:t>specific </a:t>
            </a:r>
            <a:r>
              <a:rPr lang="en-US" sz="2000" dirty="0"/>
              <a:t>applications </a:t>
            </a:r>
            <a:r>
              <a:rPr lang="en-US" sz="2000" dirty="0" smtClean="0"/>
              <a:t>and techniques) </a:t>
            </a:r>
            <a:endParaRPr lang="en-US" sz="2000" dirty="0"/>
          </a:p>
        </p:txBody>
      </p:sp>
      <p:pic>
        <p:nvPicPr>
          <p:cNvPr id="6" name="Picture 5"/>
          <p:cNvPicPr>
            <a:picLocks noChangeAspect="1"/>
          </p:cNvPicPr>
          <p:nvPr/>
        </p:nvPicPr>
        <p:blipFill>
          <a:blip r:embed="rId6"/>
          <a:stretch>
            <a:fillRect/>
          </a:stretch>
        </p:blipFill>
        <p:spPr>
          <a:xfrm>
            <a:off x="8340212" y="0"/>
            <a:ext cx="715297" cy="715297"/>
          </a:xfrm>
          <a:prstGeom prst="rect">
            <a:avLst/>
          </a:prstGeom>
        </p:spPr>
      </p:pic>
    </p:spTree>
    <p:extLst>
      <p:ext uri="{BB962C8B-B14F-4D97-AF65-F5344CB8AC3E}">
        <p14:creationId xmlns:p14="http://schemas.microsoft.com/office/powerpoint/2010/main" val="26956698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8969" y="2744678"/>
            <a:ext cx="8229600" cy="1143000"/>
          </a:xfrm>
        </p:spPr>
        <p:txBody>
          <a:bodyPr/>
          <a:lstStyle/>
          <a:p>
            <a:r>
              <a:rPr lang="en-US" dirty="0" smtClean="0">
                <a:solidFill>
                  <a:schemeClr val="bg1"/>
                </a:solidFill>
              </a:rPr>
              <a:t>Why ICT accessibility matters</a:t>
            </a:r>
            <a:endParaRPr lang="en-US" dirty="0">
              <a:solidFill>
                <a:schemeClr val="bg1"/>
              </a:solidFill>
            </a:endParaRPr>
          </a:p>
        </p:txBody>
      </p:sp>
      <p:sp>
        <p:nvSpPr>
          <p:cNvPr id="4" name="Rectangle 3"/>
          <p:cNvSpPr/>
          <p:nvPr/>
        </p:nvSpPr>
        <p:spPr>
          <a:xfrm>
            <a:off x="2922235" y="5892284"/>
            <a:ext cx="3296800" cy="461665"/>
          </a:xfrm>
          <a:prstGeom prst="rect">
            <a:avLst/>
          </a:prstGeom>
        </p:spPr>
        <p:txBody>
          <a:bodyPr wrap="none">
            <a:spAutoFit/>
          </a:bodyPr>
          <a:lstStyle/>
          <a:p>
            <a:r>
              <a:rPr lang="en-US" sz="2400" dirty="0" smtClean="0">
                <a:solidFill>
                  <a:schemeClr val="bg1"/>
                </a:solidFill>
              </a:rPr>
              <a:t>www.itu.int/</a:t>
            </a:r>
            <a:r>
              <a:rPr lang="en-US" sz="2400" b="1" dirty="0" smtClean="0">
                <a:solidFill>
                  <a:schemeClr val="bg1"/>
                </a:solidFill>
              </a:rPr>
              <a:t>accessibility</a:t>
            </a:r>
            <a:endParaRPr lang="en-US" sz="2400" b="1" dirty="0">
              <a:solidFill>
                <a:schemeClr val="bg1"/>
              </a:solidFill>
            </a:endParaRPr>
          </a:p>
        </p:txBody>
      </p:sp>
    </p:spTree>
    <p:extLst>
      <p:ext uri="{BB962C8B-B14F-4D97-AF65-F5344CB8AC3E}">
        <p14:creationId xmlns:p14="http://schemas.microsoft.com/office/powerpoint/2010/main" val="18727379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200" y="-116099"/>
            <a:ext cx="7772400" cy="1456267"/>
          </a:xfrm>
        </p:spPr>
        <p:txBody>
          <a:bodyPr>
            <a:normAutofit/>
          </a:bodyPr>
          <a:lstStyle/>
          <a:p>
            <a:r>
              <a:rPr lang="en-US" sz="3200" dirty="0" smtClean="0"/>
              <a:t>ITU-R Study Group 5 (</a:t>
            </a:r>
            <a:r>
              <a:rPr lang="en-US" sz="3200" dirty="0"/>
              <a:t>Terrestrial </a:t>
            </a:r>
            <a:r>
              <a:rPr lang="en-US" sz="3200" dirty="0" smtClean="0"/>
              <a:t>Services)</a:t>
            </a:r>
            <a:endParaRPr lang="en-US" sz="3200" dirty="0"/>
          </a:p>
        </p:txBody>
      </p:sp>
      <p:sp>
        <p:nvSpPr>
          <p:cNvPr id="5" name="Content Placeholder 4"/>
          <p:cNvSpPr>
            <a:spLocks noGrp="1"/>
          </p:cNvSpPr>
          <p:nvPr>
            <p:ph idx="1"/>
          </p:nvPr>
        </p:nvSpPr>
        <p:spPr>
          <a:xfrm>
            <a:off x="628650" y="1308418"/>
            <a:ext cx="7886700" cy="4508182"/>
          </a:xfrm>
        </p:spPr>
        <p:txBody>
          <a:bodyPr vert="horz" lIns="91440" tIns="45720" rIns="91440" bIns="45720" rtlCol="0" anchor="t" anchorCtr="0">
            <a:noAutofit/>
          </a:bodyPr>
          <a:lstStyle/>
          <a:p>
            <a:pPr marL="0" lvl="0" indent="0">
              <a:lnSpc>
                <a:spcPct val="110000"/>
              </a:lnSpc>
              <a:spcBef>
                <a:spcPts val="300"/>
              </a:spcBef>
              <a:spcAft>
                <a:spcPts val="300"/>
              </a:spcAft>
              <a:buNone/>
            </a:pPr>
            <a:r>
              <a:rPr lang="en-US" sz="2000" dirty="0" smtClean="0"/>
              <a:t>ITU-R Study Group 5 (SG5) is carrying out studies to identify the </a:t>
            </a:r>
            <a:r>
              <a:rPr lang="en-US" sz="2000" dirty="0"/>
              <a:t>suitable technical and operational </a:t>
            </a:r>
            <a:r>
              <a:rPr lang="en-US" sz="2000" dirty="0" smtClean="0"/>
              <a:t>characteristics, and conditions that might allow compatible operation </a:t>
            </a:r>
            <a:r>
              <a:rPr lang="en-US" sz="2000" dirty="0"/>
              <a:t>of a short-range </a:t>
            </a:r>
            <a:r>
              <a:rPr lang="en-US" sz="2000" dirty="0" err="1"/>
              <a:t>radiocommunication</a:t>
            </a:r>
            <a:r>
              <a:rPr lang="en-US" sz="2000" dirty="0"/>
              <a:t> public access system supporting hearing aid </a:t>
            </a:r>
            <a:r>
              <a:rPr lang="en-US" sz="2000" dirty="0" smtClean="0"/>
              <a:t>systems at ITU-R SG5 WP5A in response to </a:t>
            </a:r>
            <a:r>
              <a:rPr lang="en-US" sz="2000" dirty="0">
                <a:hlinkClick r:id="rId2"/>
              </a:rPr>
              <a:t>Resolution ITU-R 67</a:t>
            </a:r>
            <a:r>
              <a:rPr lang="en-US" sz="2000" dirty="0"/>
              <a:t> </a:t>
            </a:r>
            <a:r>
              <a:rPr lang="en-US" sz="2000" dirty="0" smtClean="0"/>
              <a:t>(2015).</a:t>
            </a:r>
          </a:p>
          <a:p>
            <a:pPr lvl="0">
              <a:lnSpc>
                <a:spcPct val="110000"/>
              </a:lnSpc>
              <a:spcBef>
                <a:spcPts val="300"/>
              </a:spcBef>
              <a:spcAft>
                <a:spcPts val="300"/>
              </a:spcAft>
            </a:pPr>
            <a:endParaRPr lang="en-US" sz="2000" dirty="0"/>
          </a:p>
          <a:p>
            <a:pPr marL="0" indent="0">
              <a:lnSpc>
                <a:spcPct val="110000"/>
              </a:lnSpc>
              <a:spcBef>
                <a:spcPts val="300"/>
              </a:spcBef>
              <a:spcAft>
                <a:spcPts val="300"/>
              </a:spcAft>
              <a:buNone/>
            </a:pPr>
            <a:r>
              <a:rPr lang="en-US" sz="2000" u="sng" dirty="0" smtClean="0"/>
              <a:t>ITU-R Recommendation and Question on wireless hearing aid systems within SG5 </a:t>
            </a:r>
            <a:endParaRPr lang="en-US" sz="2000" u="sng" dirty="0"/>
          </a:p>
          <a:p>
            <a:pPr>
              <a:lnSpc>
                <a:spcPct val="110000"/>
              </a:lnSpc>
              <a:spcBef>
                <a:spcPts val="300"/>
              </a:spcBef>
              <a:spcAft>
                <a:spcPts val="300"/>
              </a:spcAft>
            </a:pPr>
            <a:r>
              <a:rPr lang="en-US" sz="2000" dirty="0" smtClean="0">
                <a:hlinkClick r:id="rId3"/>
              </a:rPr>
              <a:t>Recommendation </a:t>
            </a:r>
            <a:r>
              <a:rPr lang="en-US" sz="2000" dirty="0">
                <a:hlinkClick r:id="rId3"/>
              </a:rPr>
              <a:t>ITU-R M.1076</a:t>
            </a:r>
            <a:r>
              <a:rPr lang="en-US" sz="2000" dirty="0"/>
              <a:t> “Wireless communication systems for persons with impaired hearing” </a:t>
            </a:r>
            <a:r>
              <a:rPr lang="en-US" sz="2000" dirty="0" smtClean="0"/>
              <a:t>(M.1076-1 </a:t>
            </a:r>
            <a:r>
              <a:rPr lang="en-US" sz="2000" dirty="0"/>
              <a:t>(2015))</a:t>
            </a:r>
          </a:p>
          <a:p>
            <a:pPr>
              <a:lnSpc>
                <a:spcPct val="110000"/>
              </a:lnSpc>
              <a:spcBef>
                <a:spcPts val="300"/>
              </a:spcBef>
              <a:spcAft>
                <a:spcPts val="300"/>
              </a:spcAft>
            </a:pPr>
            <a:r>
              <a:rPr lang="en-US" sz="2000" dirty="0">
                <a:hlinkClick r:id="rId4"/>
              </a:rPr>
              <a:t>Question ITU-R 254/5</a:t>
            </a:r>
            <a:r>
              <a:rPr lang="en-US" sz="2000" dirty="0"/>
              <a:t> “Operation of short-range </a:t>
            </a:r>
            <a:r>
              <a:rPr lang="en-US" sz="2000" dirty="0" err="1"/>
              <a:t>radiocommunication</a:t>
            </a:r>
            <a:r>
              <a:rPr lang="en-US" sz="2000" dirty="0"/>
              <a:t> public access system supporting hearing aid systems” </a:t>
            </a:r>
            <a:r>
              <a:rPr lang="en-US" sz="2000" dirty="0" smtClean="0"/>
              <a:t>(Q.254/5 (2014))</a:t>
            </a:r>
            <a:endParaRPr lang="en-US" sz="2000" dirty="0"/>
          </a:p>
        </p:txBody>
      </p:sp>
      <p:pic>
        <p:nvPicPr>
          <p:cNvPr id="4" name="Picture 3"/>
          <p:cNvPicPr>
            <a:picLocks noChangeAspect="1"/>
          </p:cNvPicPr>
          <p:nvPr/>
        </p:nvPicPr>
        <p:blipFill>
          <a:blip r:embed="rId5"/>
          <a:stretch>
            <a:fillRect/>
          </a:stretch>
        </p:blipFill>
        <p:spPr>
          <a:xfrm>
            <a:off x="8340212" y="0"/>
            <a:ext cx="715297" cy="715297"/>
          </a:xfrm>
          <a:prstGeom prst="rect">
            <a:avLst/>
          </a:prstGeom>
        </p:spPr>
      </p:pic>
    </p:spTree>
    <p:extLst>
      <p:ext uri="{BB962C8B-B14F-4D97-AF65-F5344CB8AC3E}">
        <p14:creationId xmlns:p14="http://schemas.microsoft.com/office/powerpoint/2010/main" val="22466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199" y="-116099"/>
            <a:ext cx="8309429" cy="1456267"/>
          </a:xfrm>
        </p:spPr>
        <p:txBody>
          <a:bodyPr>
            <a:normAutofit/>
          </a:bodyPr>
          <a:lstStyle/>
          <a:p>
            <a:r>
              <a:rPr lang="en-US" sz="3200" dirty="0" smtClean="0"/>
              <a:t>ITU-R Study Group 6 </a:t>
            </a:r>
            <a:r>
              <a:rPr lang="en-US" sz="3200" dirty="0"/>
              <a:t>(​​​​​​​Broadcasting </a:t>
            </a:r>
            <a:r>
              <a:rPr lang="en-US" sz="3200" dirty="0" smtClean="0"/>
              <a:t>Services)</a:t>
            </a:r>
            <a:endParaRPr lang="en-US" sz="3200" dirty="0"/>
          </a:p>
        </p:txBody>
      </p:sp>
      <p:sp>
        <p:nvSpPr>
          <p:cNvPr id="5" name="Content Placeholder 4"/>
          <p:cNvSpPr>
            <a:spLocks noGrp="1"/>
          </p:cNvSpPr>
          <p:nvPr>
            <p:ph idx="1"/>
          </p:nvPr>
        </p:nvSpPr>
        <p:spPr>
          <a:xfrm>
            <a:off x="457198" y="1117057"/>
            <a:ext cx="8182429" cy="5491899"/>
          </a:xfrm>
        </p:spPr>
        <p:txBody>
          <a:bodyPr vert="horz" lIns="91440" tIns="45720" rIns="91440" bIns="45720" rtlCol="0" anchor="t" anchorCtr="0">
            <a:noAutofit/>
          </a:bodyPr>
          <a:lstStyle/>
          <a:p>
            <a:pPr marL="0" indent="0">
              <a:spcBef>
                <a:spcPts val="300"/>
              </a:spcBef>
              <a:spcAft>
                <a:spcPts val="300"/>
              </a:spcAft>
              <a:buNone/>
            </a:pPr>
            <a:r>
              <a:rPr lang="en-US" sz="1800" dirty="0" smtClean="0"/>
              <a:t>ITU-R Study Group 6 (SG6) continues to actively participate in the ITU </a:t>
            </a:r>
            <a:r>
              <a:rPr lang="en-US" sz="1800" dirty="0" err="1" smtClean="0"/>
              <a:t>Intersector</a:t>
            </a:r>
            <a:r>
              <a:rPr lang="en-US" sz="1800" dirty="0" smtClean="0"/>
              <a:t> Rapporteur Group on Audiovisual Media Accessibility (IRG-AVA) (ITU-R SG6, ITU-T SG9 and SG16)</a:t>
            </a:r>
          </a:p>
          <a:p>
            <a:pPr marL="0" lvl="0" indent="0">
              <a:spcBef>
                <a:spcPts val="300"/>
              </a:spcBef>
              <a:spcAft>
                <a:spcPts val="300"/>
              </a:spcAft>
              <a:buNone/>
            </a:pPr>
            <a:r>
              <a:rPr lang="en-US" sz="1800" dirty="0" smtClean="0"/>
              <a:t>In </a:t>
            </a:r>
            <a:r>
              <a:rPr lang="en-US" sz="1800" dirty="0"/>
              <a:t>line with Resolution 175 (Guadalajara, 2010), the </a:t>
            </a:r>
            <a:r>
              <a:rPr lang="en-US" sz="1800" dirty="0" smtClean="0"/>
              <a:t>SG6 Chairman </a:t>
            </a:r>
            <a:r>
              <a:rPr lang="en-US" sz="1800" dirty="0"/>
              <a:t>actively </a:t>
            </a:r>
            <a:r>
              <a:rPr lang="en-US" sz="1800" dirty="0" smtClean="0"/>
              <a:t>contributed to </a:t>
            </a:r>
            <a:r>
              <a:rPr lang="en-US" sz="1800" dirty="0"/>
              <a:t>ITU’s approach to the organizers of </a:t>
            </a:r>
            <a:r>
              <a:rPr lang="en-US" sz="1800" dirty="0" smtClean="0"/>
              <a:t>UEFA and </a:t>
            </a:r>
            <a:r>
              <a:rPr lang="en-US" sz="1800" dirty="0"/>
              <a:t>the </a:t>
            </a:r>
            <a:r>
              <a:rPr lang="en-US" sz="1800" dirty="0" smtClean="0"/>
              <a:t>Paralympic Games 2016 in Brazil in </a:t>
            </a:r>
            <a:r>
              <a:rPr lang="en-US" sz="1800" dirty="0"/>
              <a:t>order to promote accessibility services for their audiovisual coverages by </a:t>
            </a:r>
            <a:r>
              <a:rPr lang="en-US" sz="1800" dirty="0" smtClean="0"/>
              <a:t>2016.</a:t>
            </a:r>
          </a:p>
          <a:p>
            <a:pPr>
              <a:spcBef>
                <a:spcPts val="300"/>
              </a:spcBef>
              <a:spcAft>
                <a:spcPts val="300"/>
              </a:spcAft>
            </a:pPr>
            <a:endParaRPr lang="en-US" sz="700" dirty="0" smtClean="0"/>
          </a:p>
          <a:p>
            <a:pPr marL="0" lvl="0" indent="0">
              <a:spcBef>
                <a:spcPts val="300"/>
              </a:spcBef>
              <a:spcAft>
                <a:spcPts val="300"/>
              </a:spcAft>
              <a:buNone/>
            </a:pPr>
            <a:r>
              <a:rPr lang="en-US" sz="1800" u="sng" dirty="0" smtClean="0"/>
              <a:t>ITU-R Reports, Recommendations and Handbook on broadcasting service accessibility within SG6</a:t>
            </a:r>
            <a:endParaRPr lang="en-US" sz="1800" u="sng" dirty="0"/>
          </a:p>
          <a:p>
            <a:pPr>
              <a:spcBef>
                <a:spcPts val="300"/>
              </a:spcBef>
              <a:spcAft>
                <a:spcPts val="300"/>
              </a:spcAft>
            </a:pPr>
            <a:r>
              <a:rPr lang="en-US" sz="1600" dirty="0">
                <a:hlinkClick r:id="rId2"/>
              </a:rPr>
              <a:t>Report ITU-R </a:t>
            </a:r>
            <a:r>
              <a:rPr lang="en-US" sz="1600" dirty="0" smtClean="0">
                <a:hlinkClick r:id="rId2"/>
              </a:rPr>
              <a:t>BT.2267</a:t>
            </a:r>
            <a:r>
              <a:rPr lang="en-US" sz="1600" dirty="0" smtClean="0"/>
              <a:t> “Integrated </a:t>
            </a:r>
            <a:r>
              <a:rPr lang="en-US" sz="1600" dirty="0"/>
              <a:t>broadcast-broadband </a:t>
            </a:r>
            <a:r>
              <a:rPr lang="en-US" sz="1600" dirty="0" smtClean="0"/>
              <a:t>systems” (T.2267-5 (2015))</a:t>
            </a:r>
          </a:p>
          <a:p>
            <a:pPr>
              <a:spcBef>
                <a:spcPts val="300"/>
              </a:spcBef>
              <a:spcAft>
                <a:spcPts val="300"/>
              </a:spcAft>
            </a:pPr>
            <a:r>
              <a:rPr lang="en-US" sz="1600" dirty="0" smtClean="0">
                <a:hlinkClick r:id="rId3"/>
              </a:rPr>
              <a:t>Report ITU-R </a:t>
            </a:r>
            <a:r>
              <a:rPr lang="en-US" sz="1600" dirty="0">
                <a:hlinkClick r:id="rId3"/>
              </a:rPr>
              <a:t>BT.2207</a:t>
            </a:r>
            <a:r>
              <a:rPr lang="en-US" sz="1600" dirty="0"/>
              <a:t> “Accessibility to broadcasting services for persons with </a:t>
            </a:r>
            <a:r>
              <a:rPr lang="en-US" sz="1600" dirty="0" smtClean="0"/>
              <a:t>disabilities” (BT.2207-2 (2012))</a:t>
            </a:r>
          </a:p>
          <a:p>
            <a:pPr>
              <a:spcBef>
                <a:spcPts val="300"/>
              </a:spcBef>
              <a:spcAft>
                <a:spcPts val="300"/>
              </a:spcAft>
            </a:pPr>
            <a:r>
              <a:rPr lang="en-US" sz="1600" dirty="0" smtClean="0">
                <a:hlinkClick r:id="rId4"/>
              </a:rPr>
              <a:t>Recommendation </a:t>
            </a:r>
            <a:r>
              <a:rPr lang="en-US" sz="1600" dirty="0">
                <a:hlinkClick r:id="rId4"/>
              </a:rPr>
              <a:t>ITU-R </a:t>
            </a:r>
            <a:r>
              <a:rPr lang="en-US" sz="1600" dirty="0" smtClean="0">
                <a:hlinkClick r:id="rId4"/>
              </a:rPr>
              <a:t>BS.1698</a:t>
            </a:r>
            <a:r>
              <a:rPr lang="en-US" sz="1600" dirty="0" smtClean="0"/>
              <a:t> </a:t>
            </a:r>
            <a:r>
              <a:rPr lang="en-US" sz="1600" dirty="0"/>
              <a:t>“Evaluating fields from terrestrial broadcasting transmitting systems operating in any frequency band for assessing exposure to non-ionizing radiation” </a:t>
            </a:r>
            <a:r>
              <a:rPr lang="en-US" sz="1600" dirty="0" smtClean="0"/>
              <a:t>(BS.1698-0 (2005))</a:t>
            </a:r>
            <a:endParaRPr lang="en-US" sz="1600" dirty="0"/>
          </a:p>
          <a:p>
            <a:pPr>
              <a:spcBef>
                <a:spcPts val="300"/>
              </a:spcBef>
              <a:spcAft>
                <a:spcPts val="300"/>
              </a:spcAft>
            </a:pPr>
            <a:r>
              <a:rPr lang="en-US" sz="1600" dirty="0">
                <a:hlinkClick r:id="rId5"/>
              </a:rPr>
              <a:t>Recommendation ITU-R </a:t>
            </a:r>
            <a:r>
              <a:rPr lang="en-US" sz="1600" dirty="0" smtClean="0">
                <a:hlinkClick r:id="rId5"/>
              </a:rPr>
              <a:t>BT.1702</a:t>
            </a:r>
            <a:r>
              <a:rPr lang="en-US" sz="1600" dirty="0" smtClean="0"/>
              <a:t> </a:t>
            </a:r>
            <a:r>
              <a:rPr lang="en-US" sz="1600" dirty="0"/>
              <a:t>“Guidance for the reduction of photosensitive epileptic seizures caused by television” </a:t>
            </a:r>
            <a:r>
              <a:rPr lang="en-US" sz="1600" dirty="0" smtClean="0"/>
              <a:t>(BT.1702-0 (2005))</a:t>
            </a:r>
            <a:endParaRPr lang="en-US" sz="1600" dirty="0"/>
          </a:p>
          <a:p>
            <a:pPr>
              <a:spcBef>
                <a:spcPts val="300"/>
              </a:spcBef>
              <a:spcAft>
                <a:spcPts val="300"/>
              </a:spcAft>
            </a:pPr>
            <a:r>
              <a:rPr lang="en-US" sz="1600" dirty="0"/>
              <a:t>”</a:t>
            </a:r>
            <a:r>
              <a:rPr lang="en-US" sz="1600" dirty="0">
                <a:hlinkClick r:id="rId6"/>
              </a:rPr>
              <a:t>DTTB Handbook</a:t>
            </a:r>
            <a:r>
              <a:rPr lang="en-US" sz="1600" dirty="0"/>
              <a:t> - Digital terrestrial television broadcasting in the VHF/UHF bands” (2002</a:t>
            </a:r>
            <a:r>
              <a:rPr lang="en-US" sz="1600" dirty="0" smtClean="0"/>
              <a:t>)</a:t>
            </a:r>
            <a:endParaRPr lang="en-US" sz="1600" dirty="0"/>
          </a:p>
        </p:txBody>
      </p:sp>
      <p:pic>
        <p:nvPicPr>
          <p:cNvPr id="4" name="Picture 3"/>
          <p:cNvPicPr>
            <a:picLocks noChangeAspect="1"/>
          </p:cNvPicPr>
          <p:nvPr/>
        </p:nvPicPr>
        <p:blipFill>
          <a:blip r:embed="rId7"/>
          <a:stretch>
            <a:fillRect/>
          </a:stretch>
        </p:blipFill>
        <p:spPr>
          <a:xfrm>
            <a:off x="8340212" y="0"/>
            <a:ext cx="715297" cy="715297"/>
          </a:xfrm>
          <a:prstGeom prst="rect">
            <a:avLst/>
          </a:prstGeom>
        </p:spPr>
      </p:pic>
    </p:spTree>
    <p:extLst>
      <p:ext uri="{BB962C8B-B14F-4D97-AF65-F5344CB8AC3E}">
        <p14:creationId xmlns:p14="http://schemas.microsoft.com/office/powerpoint/2010/main" val="20294982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9213" y="33552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000" b="0" dirty="0">
                <a:solidFill>
                  <a:srgbClr val="558ED5"/>
                </a:solidFill>
              </a:rPr>
              <a:t>ITU’s activities in the area of </a:t>
            </a:r>
            <a:br>
              <a:rPr lang="en-US" sz="2000" b="0" dirty="0">
                <a:solidFill>
                  <a:srgbClr val="558ED5"/>
                </a:solidFill>
              </a:rPr>
            </a:br>
            <a:r>
              <a:rPr lang="en-US" sz="2000" b="0" dirty="0">
                <a:solidFill>
                  <a:srgbClr val="558ED5"/>
                </a:solidFill>
              </a:rPr>
              <a:t>ICT accessibility for persons with disabilities</a:t>
            </a:r>
          </a:p>
        </p:txBody>
      </p:sp>
      <p:sp>
        <p:nvSpPr>
          <p:cNvPr id="3" name="Title 1"/>
          <p:cNvSpPr txBox="1">
            <a:spLocks/>
          </p:cNvSpPr>
          <p:nvPr/>
        </p:nvSpPr>
        <p:spPr>
          <a:xfrm>
            <a:off x="339213" y="2993303"/>
            <a:ext cx="8229600" cy="743724"/>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000" b="0" dirty="0">
                <a:solidFill>
                  <a:schemeClr val="tx2">
                    <a:lumMod val="60000"/>
                    <a:lumOff val="40000"/>
                  </a:schemeClr>
                </a:solidFill>
              </a:rPr>
              <a:t>ACTIVITIES IN </a:t>
            </a:r>
            <a:br>
              <a:rPr lang="en-US" sz="4000" b="0" dirty="0">
                <a:solidFill>
                  <a:schemeClr val="tx2">
                    <a:lumMod val="60000"/>
                    <a:lumOff val="40000"/>
                  </a:schemeClr>
                </a:solidFill>
              </a:rPr>
            </a:br>
            <a:r>
              <a:rPr lang="en-US" sz="4000" b="0" dirty="0">
                <a:solidFill>
                  <a:schemeClr val="tx2">
                    <a:lumMod val="60000"/>
                    <a:lumOff val="40000"/>
                  </a:schemeClr>
                </a:solidFill>
              </a:rPr>
              <a:t>ITU </a:t>
            </a:r>
            <a:r>
              <a:rPr lang="en-US" sz="4000" b="0" dirty="0" smtClean="0">
                <a:solidFill>
                  <a:schemeClr val="tx2">
                    <a:lumMod val="60000"/>
                    <a:lumOff val="40000"/>
                  </a:schemeClr>
                </a:solidFill>
              </a:rPr>
              <a:t>Standardization Sector </a:t>
            </a:r>
            <a:r>
              <a:rPr lang="en-US" sz="4000" b="0" dirty="0">
                <a:solidFill>
                  <a:schemeClr val="tx2">
                    <a:lumMod val="60000"/>
                    <a:lumOff val="40000"/>
                  </a:schemeClr>
                </a:solidFill>
              </a:rPr>
              <a:t>(</a:t>
            </a:r>
            <a:r>
              <a:rPr lang="en-US" sz="4000" b="0" dirty="0" smtClean="0">
                <a:solidFill>
                  <a:schemeClr val="tx2">
                    <a:lumMod val="60000"/>
                    <a:lumOff val="40000"/>
                  </a:schemeClr>
                </a:solidFill>
              </a:rPr>
              <a:t>ITU-T)</a:t>
            </a:r>
            <a:endParaRPr lang="en-US" sz="4000" b="0" dirty="0">
              <a:solidFill>
                <a:schemeClr val="tx2">
                  <a:lumMod val="60000"/>
                  <a:lumOff val="40000"/>
                </a:schemeClr>
              </a:solidFill>
            </a:endParaRPr>
          </a:p>
        </p:txBody>
      </p:sp>
    </p:spTree>
    <p:extLst>
      <p:ext uri="{BB962C8B-B14F-4D97-AF65-F5344CB8AC3E}">
        <p14:creationId xmlns:p14="http://schemas.microsoft.com/office/powerpoint/2010/main" val="31632768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ITU-T: mainstream accessibility in ICT </a:t>
            </a:r>
            <a:r>
              <a:rPr lang="en-US" dirty="0" smtClean="0"/>
              <a:t>standardization</a:t>
            </a:r>
            <a:endParaRPr lang="en-US" dirty="0"/>
          </a:p>
        </p:txBody>
      </p:sp>
      <p:sp>
        <p:nvSpPr>
          <p:cNvPr id="3" name="Content Placeholder 2"/>
          <p:cNvSpPr>
            <a:spLocks noGrp="1"/>
          </p:cNvSpPr>
          <p:nvPr>
            <p:ph idx="1"/>
          </p:nvPr>
        </p:nvSpPr>
        <p:spPr/>
        <p:txBody>
          <a:bodyPr>
            <a:normAutofit fontScale="62500" lnSpcReduction="20000"/>
          </a:bodyPr>
          <a:lstStyle/>
          <a:p>
            <a:r>
              <a:rPr lang="en-US" dirty="0"/>
              <a:t>mainstream accessibility in </a:t>
            </a:r>
            <a:r>
              <a:rPr lang="en-US" dirty="0" smtClean="0"/>
              <a:t>ICTs</a:t>
            </a:r>
          </a:p>
          <a:p>
            <a:pPr lvl="1"/>
            <a:r>
              <a:rPr lang="en-US" dirty="0" smtClean="0"/>
              <a:t>Develop standards (ITU-T Recommendations) on ICT accessibility</a:t>
            </a:r>
          </a:p>
          <a:p>
            <a:pPr lvl="1"/>
            <a:r>
              <a:rPr lang="en-US" dirty="0" smtClean="0"/>
              <a:t>Promote implementation of these standards</a:t>
            </a:r>
          </a:p>
          <a:p>
            <a:pPr lvl="2"/>
            <a:r>
              <a:rPr lang="en-US" dirty="0"/>
              <a:t>3rd IPTV </a:t>
            </a:r>
            <a:r>
              <a:rPr lang="en-US" dirty="0" smtClean="0"/>
              <a:t>Accessibility Application Challenge, partner </a:t>
            </a:r>
            <a:r>
              <a:rPr lang="en-US" dirty="0"/>
              <a:t>with International Paralympic </a:t>
            </a:r>
            <a:r>
              <a:rPr lang="en-US" dirty="0" smtClean="0"/>
              <a:t>Committee for </a:t>
            </a:r>
            <a:r>
              <a:rPr lang="en-US" dirty="0"/>
              <a:t>Rio 2016 </a:t>
            </a:r>
            <a:r>
              <a:rPr lang="en-US" dirty="0" smtClean="0"/>
              <a:t>Paralympics</a:t>
            </a:r>
          </a:p>
          <a:p>
            <a:r>
              <a:rPr lang="en-US" dirty="0" smtClean="0"/>
              <a:t>also making ITU-T accessible to </a:t>
            </a:r>
            <a:r>
              <a:rPr lang="en-US" dirty="0" err="1" smtClean="0"/>
              <a:t>PwDs</a:t>
            </a:r>
            <a:r>
              <a:rPr lang="en-US" dirty="0" smtClean="0"/>
              <a:t> </a:t>
            </a:r>
          </a:p>
          <a:p>
            <a:pPr lvl="1"/>
            <a:r>
              <a:rPr lang="en-US" dirty="0">
                <a:hlinkClick r:id="rId2"/>
              </a:rPr>
              <a:t>Telecommunications Accessibility Checklist</a:t>
            </a:r>
            <a:r>
              <a:rPr lang="en-US" dirty="0"/>
              <a:t> </a:t>
            </a:r>
            <a:r>
              <a:rPr lang="en-US" dirty="0" smtClean="0"/>
              <a:t>- ‘</a:t>
            </a:r>
            <a:r>
              <a:rPr lang="en-US" dirty="0"/>
              <a:t>universal design’ principle </a:t>
            </a:r>
          </a:p>
          <a:p>
            <a:pPr lvl="1"/>
            <a:r>
              <a:rPr lang="en-US" dirty="0" smtClean="0"/>
              <a:t>Joint </a:t>
            </a:r>
            <a:r>
              <a:rPr lang="en-US" dirty="0"/>
              <a:t>ITU/ISO/IEC </a:t>
            </a:r>
            <a:r>
              <a:rPr lang="en-US" dirty="0" smtClean="0"/>
              <a:t>‘Policy </a:t>
            </a:r>
            <a:r>
              <a:rPr lang="en-GB" dirty="0" smtClean="0"/>
              <a:t>on </a:t>
            </a:r>
            <a:r>
              <a:rPr lang="en-GB" dirty="0"/>
              <a:t>Standardization and </a:t>
            </a:r>
            <a:r>
              <a:rPr lang="en-US" dirty="0" smtClean="0"/>
              <a:t>Accessibility’ and ‘</a:t>
            </a:r>
            <a:r>
              <a:rPr lang="en-US" dirty="0"/>
              <a:t>Guide for addressing accessibility in standards</a:t>
            </a:r>
            <a:r>
              <a:rPr lang="en-US" dirty="0" smtClean="0"/>
              <a:t>’ (</a:t>
            </a:r>
            <a:r>
              <a:rPr lang="fr-FR" u="sng" dirty="0">
                <a:hlinkClick r:id="rId3"/>
              </a:rPr>
              <a:t>ITU-T H Suppl. 17 (11/2014</a:t>
            </a:r>
            <a:r>
              <a:rPr lang="fr-FR" u="sng" dirty="0" smtClean="0">
                <a:hlinkClick r:id="rId3"/>
              </a:rPr>
              <a:t>)</a:t>
            </a:r>
            <a:r>
              <a:rPr lang="fr-FR" u="sng" dirty="0" smtClean="0"/>
              <a:t>)</a:t>
            </a:r>
            <a:endParaRPr lang="en-US" dirty="0"/>
          </a:p>
          <a:p>
            <a:pPr lvl="1"/>
            <a:r>
              <a:rPr lang="en-US" dirty="0" smtClean="0"/>
              <a:t>Remote participation (to facilitate </a:t>
            </a:r>
            <a:r>
              <a:rPr lang="en-US" dirty="0" err="1" smtClean="0"/>
              <a:t>PwDs</a:t>
            </a:r>
            <a:r>
              <a:rPr lang="en-US" dirty="0" smtClean="0"/>
              <a:t>’ participation in ITU-T work)</a:t>
            </a:r>
          </a:p>
          <a:p>
            <a:pPr lvl="1"/>
            <a:r>
              <a:rPr lang="en-US" dirty="0" smtClean="0"/>
              <a:t>Reasonable accommodation of specific needs from </a:t>
            </a:r>
            <a:r>
              <a:rPr lang="en-US" dirty="0" err="1" smtClean="0"/>
              <a:t>PwDs</a:t>
            </a:r>
            <a:r>
              <a:rPr lang="en-US" dirty="0" smtClean="0"/>
              <a:t> – captioning, sign language interpretation, fellowship, </a:t>
            </a:r>
            <a:r>
              <a:rPr lang="en-US" dirty="0" err="1" smtClean="0"/>
              <a:t>etc</a:t>
            </a:r>
            <a:endParaRPr lang="en-US" dirty="0" smtClean="0"/>
          </a:p>
          <a:p>
            <a:pPr lvl="1"/>
            <a:endParaRPr lang="en-US" dirty="0" smtClean="0"/>
          </a:p>
        </p:txBody>
      </p:sp>
    </p:spTree>
    <p:extLst>
      <p:ext uri="{BB962C8B-B14F-4D97-AF65-F5344CB8AC3E}">
        <p14:creationId xmlns:p14="http://schemas.microsoft.com/office/powerpoint/2010/main" val="825380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ITU-T’s recent publications on accessibility</a:t>
            </a:r>
            <a:endParaRPr lang="en-US" dirty="0"/>
          </a:p>
        </p:txBody>
      </p:sp>
      <p:sp>
        <p:nvSpPr>
          <p:cNvPr id="3" name="Content Placeholder 2"/>
          <p:cNvSpPr>
            <a:spLocks noGrp="1"/>
          </p:cNvSpPr>
          <p:nvPr>
            <p:ph idx="1"/>
          </p:nvPr>
        </p:nvSpPr>
        <p:spPr>
          <a:xfrm>
            <a:off x="457200" y="1968500"/>
            <a:ext cx="8229600" cy="4594532"/>
          </a:xfrm>
        </p:spPr>
        <p:txBody>
          <a:bodyPr>
            <a:normAutofit fontScale="32500" lnSpcReduction="20000"/>
          </a:bodyPr>
          <a:lstStyle/>
          <a:p>
            <a:pPr lvl="0"/>
            <a:r>
              <a:rPr lang="tr-TR" sz="4000" u="sng" dirty="0">
                <a:hlinkClick r:id="rId2"/>
              </a:rPr>
              <a:t>ITU-T H.702 (11/2015) Accessibility profiles for IPTV systems</a:t>
            </a:r>
            <a:r>
              <a:rPr lang="tr-TR" sz="4000" u="sng" dirty="0"/>
              <a:t>  </a:t>
            </a:r>
            <a:endParaRPr lang="en-US" sz="4000" u="sng" dirty="0" smtClean="0"/>
          </a:p>
          <a:p>
            <a:pPr marL="342900" lvl="1" indent="0">
              <a:buNone/>
            </a:pPr>
            <a:r>
              <a:rPr lang="en-GB" sz="4000" dirty="0" smtClean="0"/>
              <a:t>This </a:t>
            </a:r>
            <a:r>
              <a:rPr lang="en-GB" sz="4000" dirty="0"/>
              <a:t>recommendation makes it possible for accessibility features like captioning, sign language, and audio description to be added to Internet Protocol TV and that this can be deployed with </a:t>
            </a:r>
            <a:r>
              <a:rPr lang="en-GB" sz="4000" dirty="0" smtClean="0"/>
              <a:t>global interoperability.</a:t>
            </a:r>
            <a:endParaRPr lang="en-US" sz="4000" dirty="0"/>
          </a:p>
          <a:p>
            <a:pPr lvl="0"/>
            <a:r>
              <a:rPr lang="tr-TR" sz="4000" u="sng" dirty="0">
                <a:hlinkClick r:id="rId3"/>
              </a:rPr>
              <a:t>ITU-T F.791 (11/2015) Accessibility terms and definitions</a:t>
            </a:r>
            <a:r>
              <a:rPr lang="tr-TR" sz="4000" u="sng" dirty="0"/>
              <a:t> </a:t>
            </a:r>
            <a:endParaRPr lang="en-GB" sz="4000" dirty="0" smtClean="0"/>
          </a:p>
          <a:p>
            <a:pPr marL="342900" lvl="1" indent="0">
              <a:buNone/>
            </a:pPr>
            <a:r>
              <a:rPr lang="en-GB" sz="4000" dirty="0"/>
              <a:t>T</a:t>
            </a:r>
            <a:r>
              <a:rPr lang="en-GB" sz="4000" dirty="0" smtClean="0"/>
              <a:t>his </a:t>
            </a:r>
            <a:r>
              <a:rPr lang="en-GB" sz="4000" dirty="0"/>
              <a:t>is the first consented UN standalone recommendation giving the correct definitions  based on the UNCRD  with consultation with persons with </a:t>
            </a:r>
            <a:r>
              <a:rPr lang="en-GB" sz="4000" dirty="0" smtClean="0"/>
              <a:t>disabilities </a:t>
            </a:r>
            <a:r>
              <a:rPr lang="en-GB" sz="4000" dirty="0"/>
              <a:t>to be used by standard writers and others to be used in all respective documents in English. </a:t>
            </a:r>
            <a:endParaRPr lang="en-US" sz="4000" dirty="0"/>
          </a:p>
          <a:p>
            <a:pPr lvl="0"/>
            <a:r>
              <a:rPr lang="en-US" sz="4000" u="sng" dirty="0" smtClean="0">
                <a:hlinkClick r:id="rId4"/>
              </a:rPr>
              <a:t>Guidelines </a:t>
            </a:r>
            <a:r>
              <a:rPr lang="en-US" sz="4000" u="sng" dirty="0">
                <a:hlinkClick r:id="rId4"/>
              </a:rPr>
              <a:t>for supporting remote participation in meetings for all</a:t>
            </a:r>
            <a:r>
              <a:rPr lang="en-US" sz="4000" u="sng" dirty="0"/>
              <a:t>  </a:t>
            </a:r>
            <a:endParaRPr lang="en-US" sz="4000" u="sng" dirty="0" smtClean="0"/>
          </a:p>
          <a:p>
            <a:pPr marL="342900" lvl="1" indent="0">
              <a:buNone/>
            </a:pPr>
            <a:r>
              <a:rPr lang="en-GB" sz="4000" dirty="0" smtClean="0"/>
              <a:t>This </a:t>
            </a:r>
            <a:r>
              <a:rPr lang="en-GB" sz="4000" dirty="0"/>
              <a:t>is the first approved  UN standalone technical paper giving  instructions on how to organize and run  an accessible remote participation  meetings to include persons with </a:t>
            </a:r>
            <a:r>
              <a:rPr lang="en-GB" sz="4000" dirty="0" smtClean="0"/>
              <a:t>disabilities </a:t>
            </a:r>
            <a:r>
              <a:rPr lang="en-GB" sz="4000" dirty="0"/>
              <a:t>taking into account both the accessible and in accessible aspects of the existing remote participation tools</a:t>
            </a:r>
            <a:r>
              <a:rPr lang="en-US" sz="4000" u="sng" dirty="0"/>
              <a:t>. </a:t>
            </a:r>
            <a:endParaRPr lang="en-US" sz="4000" dirty="0"/>
          </a:p>
          <a:p>
            <a:pPr lvl="0"/>
            <a:r>
              <a:rPr lang="en-US" sz="4000" u="sng" dirty="0" smtClean="0">
                <a:hlinkClick r:id="rId5"/>
              </a:rPr>
              <a:t>Guidelines </a:t>
            </a:r>
            <a:r>
              <a:rPr lang="en-US" sz="4000" u="sng" dirty="0">
                <a:hlinkClick r:id="rId5"/>
              </a:rPr>
              <a:t>for accessible meetings</a:t>
            </a:r>
            <a:r>
              <a:rPr lang="en-US" sz="4000" u="sng" dirty="0"/>
              <a:t> </a:t>
            </a:r>
            <a:endParaRPr lang="en-US" sz="4000" u="sng" dirty="0" smtClean="0"/>
          </a:p>
          <a:p>
            <a:pPr marL="342900" lvl="1" indent="0">
              <a:buNone/>
            </a:pPr>
            <a:r>
              <a:rPr lang="en-GB" sz="4000" dirty="0" smtClean="0"/>
              <a:t>This </a:t>
            </a:r>
            <a:r>
              <a:rPr lang="en-GB" sz="4000" dirty="0"/>
              <a:t>is the first approved UN standalone technical paper giving instructions on how to organize and run an accessible meetings to include persons with </a:t>
            </a:r>
            <a:r>
              <a:rPr lang="en-GB" sz="4000" dirty="0" smtClean="0"/>
              <a:t>disabilities. </a:t>
            </a:r>
            <a:endParaRPr lang="en-US" sz="4000" dirty="0"/>
          </a:p>
          <a:p>
            <a:r>
              <a:rPr lang="en-US" sz="4000" dirty="0">
                <a:hlinkClick r:id="rId6"/>
              </a:rPr>
              <a:t>ITU-T </a:t>
            </a:r>
            <a:r>
              <a:rPr lang="en-US" sz="4000" dirty="0" smtClean="0">
                <a:hlinkClick r:id="rId6"/>
              </a:rPr>
              <a:t>F.790</a:t>
            </a:r>
            <a:r>
              <a:rPr lang="en-US" sz="4000" dirty="0" smtClean="0"/>
              <a:t> </a:t>
            </a:r>
            <a:r>
              <a:rPr lang="en-US" sz="4000" dirty="0" smtClean="0">
                <a:hlinkClick r:id="rId7" tooltip="Telecommunications accessibility guidelines for older persons and persons with disabilities"/>
              </a:rPr>
              <a:t>(01/2007)</a:t>
            </a:r>
            <a:r>
              <a:rPr lang="en-US" sz="4000" dirty="0" smtClean="0">
                <a:hlinkClick r:id="rId6"/>
              </a:rPr>
              <a:t>˝</a:t>
            </a:r>
            <a:r>
              <a:rPr lang="en-US" sz="4000" dirty="0">
                <a:hlinkClick r:id="rId6"/>
              </a:rPr>
              <a:t>Telecommunications accessibility guidelines for older persons and persons with disabilities</a:t>
            </a:r>
            <a:r>
              <a:rPr lang="en-US" sz="4000" dirty="0" smtClean="0">
                <a:hlinkClick r:id="rId6"/>
              </a:rPr>
              <a:t>˝</a:t>
            </a:r>
            <a:r>
              <a:rPr lang="en-US" sz="4000" dirty="0" smtClean="0"/>
              <a:t> - </a:t>
            </a:r>
            <a:r>
              <a:rPr lang="en-US" sz="4000" dirty="0" smtClean="0">
                <a:solidFill>
                  <a:srgbClr val="00B050"/>
                </a:solidFill>
              </a:rPr>
              <a:t>under revision</a:t>
            </a:r>
          </a:p>
          <a:p>
            <a:pPr marL="342900" lvl="1" indent="0">
              <a:buNone/>
            </a:pPr>
            <a:r>
              <a:rPr lang="en-US" sz="4000" dirty="0" smtClean="0"/>
              <a:t>This </a:t>
            </a:r>
            <a:r>
              <a:rPr lang="en-US" sz="4000" dirty="0"/>
              <a:t>Recommendation gives guidance on understanding the topic of accessibility and the ways that accessibility may be incorporated in ICT products and services</a:t>
            </a:r>
            <a:r>
              <a:rPr lang="en-US" sz="4000" dirty="0" smtClean="0"/>
              <a:t>.</a:t>
            </a:r>
          </a:p>
          <a:p>
            <a:pPr marL="342900" lvl="1" indent="0">
              <a:buNone/>
            </a:pPr>
            <a:endParaRPr lang="en-US" sz="4000" dirty="0"/>
          </a:p>
          <a:p>
            <a:r>
              <a:rPr lang="en-US" sz="4000" u="sng" dirty="0">
                <a:hlinkClick r:id="rId8"/>
              </a:rPr>
              <a:t>2014  - Overview of Disaster Relief Systems, Network Resilience and Recovery</a:t>
            </a:r>
            <a:endParaRPr lang="en-US" sz="4000" dirty="0"/>
          </a:p>
          <a:p>
            <a:r>
              <a:rPr lang="en-US" sz="4000" u="sng" dirty="0">
                <a:hlinkClick r:id="rId9"/>
              </a:rPr>
              <a:t>2014  - Requirements for Disaster Relief </a:t>
            </a:r>
            <a:r>
              <a:rPr lang="en-US" sz="4000" u="sng" dirty="0" smtClean="0">
                <a:hlinkClick r:id="rId9"/>
              </a:rPr>
              <a:t>System</a:t>
            </a:r>
            <a:r>
              <a:rPr lang="en-US" sz="4000" u="sng" dirty="0" smtClean="0"/>
              <a:t> </a:t>
            </a:r>
          </a:p>
          <a:p>
            <a:r>
              <a:rPr lang="en-US" sz="4000" dirty="0" smtClean="0">
                <a:hlinkClick r:id="rId10"/>
              </a:rPr>
              <a:t>ITU-T </a:t>
            </a:r>
            <a:r>
              <a:rPr lang="en-US" sz="4000" dirty="0">
                <a:hlinkClick r:id="rId10"/>
              </a:rPr>
              <a:t>H.785.0 (</a:t>
            </a:r>
            <a:r>
              <a:rPr lang="en-US" sz="4000" dirty="0" smtClean="0">
                <a:hlinkClick r:id="rId10"/>
              </a:rPr>
              <a:t>10/2014)</a:t>
            </a:r>
            <a:r>
              <a:rPr lang="en-US" sz="4000" dirty="0" smtClean="0"/>
              <a:t> Digital </a:t>
            </a:r>
            <a:r>
              <a:rPr lang="en-US" sz="4000" dirty="0"/>
              <a:t>signage: Requirements of disaster information </a:t>
            </a:r>
            <a:r>
              <a:rPr lang="en-US" sz="4000" dirty="0" smtClean="0"/>
              <a:t>services</a:t>
            </a:r>
          </a:p>
          <a:p>
            <a:pPr marL="0" indent="0">
              <a:buNone/>
            </a:pPr>
            <a:endParaRPr lang="en-US" sz="4000" dirty="0" smtClean="0"/>
          </a:p>
          <a:p>
            <a:pPr lvl="0"/>
            <a:r>
              <a:rPr lang="en-US" sz="4000" dirty="0" smtClean="0"/>
              <a:t>2014 - New </a:t>
            </a:r>
            <a:r>
              <a:rPr lang="en-US" sz="4000" dirty="0"/>
              <a:t>Annex A of E.161: Arrangement of digits, Korean Character set and </a:t>
            </a:r>
            <a:r>
              <a:rPr lang="en-US" sz="4000" dirty="0" smtClean="0"/>
              <a:t>symbols</a:t>
            </a:r>
            <a:endParaRPr lang="en-US" sz="4000" dirty="0"/>
          </a:p>
          <a:p>
            <a:endParaRPr lang="en-US" dirty="0"/>
          </a:p>
        </p:txBody>
      </p:sp>
    </p:spTree>
    <p:extLst>
      <p:ext uri="{BB962C8B-B14F-4D97-AF65-F5344CB8AC3E}">
        <p14:creationId xmlns:p14="http://schemas.microsoft.com/office/powerpoint/2010/main" val="24783787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ITU-T ongoing work items on accessibility </a:t>
            </a:r>
            <a:endParaRPr lang="en-US" dirty="0"/>
          </a:p>
        </p:txBody>
      </p:sp>
      <p:sp>
        <p:nvSpPr>
          <p:cNvPr id="3" name="Content Placeholder 2"/>
          <p:cNvSpPr>
            <a:spLocks noGrp="1"/>
          </p:cNvSpPr>
          <p:nvPr>
            <p:ph idx="1"/>
          </p:nvPr>
        </p:nvSpPr>
        <p:spPr>
          <a:xfrm>
            <a:off x="457200" y="1968500"/>
            <a:ext cx="8229600" cy="4609281"/>
          </a:xfrm>
        </p:spPr>
        <p:txBody>
          <a:bodyPr>
            <a:noAutofit/>
          </a:bodyPr>
          <a:lstStyle/>
          <a:p>
            <a:pPr lvl="0"/>
            <a:r>
              <a:rPr lang="en-US" sz="1600" dirty="0" err="1">
                <a:hlinkClick r:id="rId2" tooltip="See more details"/>
              </a:rPr>
              <a:t>F.Relay</a:t>
            </a:r>
            <a:r>
              <a:rPr lang="en-US" sz="1600" dirty="0"/>
              <a:t>: Multimedia telecommunication relay services</a:t>
            </a:r>
            <a:endParaRPr lang="en-US" sz="1600" dirty="0">
              <a:hlinkClick r:id=""/>
            </a:endParaRPr>
          </a:p>
          <a:p>
            <a:pPr lvl="0"/>
            <a:r>
              <a:rPr lang="en-US" sz="1600" dirty="0">
                <a:hlinkClick r:id=""/>
              </a:rPr>
              <a:t>FSTP-UMAA</a:t>
            </a:r>
            <a:r>
              <a:rPr lang="en-US" sz="1600" dirty="0"/>
              <a:t>: Use cases for assisting people with disabilities using mobile applications</a:t>
            </a:r>
          </a:p>
          <a:p>
            <a:pPr lvl="0"/>
            <a:r>
              <a:rPr lang="en-US" sz="1600" dirty="0">
                <a:hlinkClick r:id="rId3" tooltip="See more details"/>
              </a:rPr>
              <a:t>H.ACC-MMD</a:t>
            </a:r>
            <a:r>
              <a:rPr lang="en-US" sz="1600" dirty="0"/>
              <a:t>: Accessibility Features for Mobile Media Devices</a:t>
            </a:r>
          </a:p>
          <a:p>
            <a:pPr lvl="0"/>
            <a:r>
              <a:rPr lang="en-US" sz="1600" dirty="0">
                <a:hlinkClick r:id="rId4" tooltip="See more details"/>
              </a:rPr>
              <a:t>H.ACC-MMSIGN</a:t>
            </a:r>
            <a:r>
              <a:rPr lang="en-US" sz="1600" dirty="0"/>
              <a:t>: Abstract language for multimedia signing</a:t>
            </a:r>
          </a:p>
          <a:p>
            <a:pPr lvl="0"/>
            <a:r>
              <a:rPr lang="en-US" sz="1600" dirty="0">
                <a:hlinkClick r:id="rId5" tooltip="See more details"/>
              </a:rPr>
              <a:t>H.ACC-RCAD</a:t>
            </a:r>
            <a:r>
              <a:rPr lang="en-US" sz="1600" dirty="0"/>
              <a:t>: Requirements for captioning and audio description for accessibility</a:t>
            </a:r>
          </a:p>
          <a:p>
            <a:pPr lvl="0"/>
            <a:r>
              <a:rPr lang="en-US" sz="1600" dirty="0">
                <a:hlinkClick r:id="rId6" tooltip="See more details"/>
              </a:rPr>
              <a:t>H.ACC-RDE</a:t>
            </a:r>
            <a:r>
              <a:rPr lang="en-US" sz="1600" dirty="0"/>
              <a:t>: Application layer information specification at the terminal to network interface for people with hearing and speaking difficulties to request rescue to emergency rescue agencies</a:t>
            </a:r>
          </a:p>
          <a:p>
            <a:pPr lvl="0"/>
            <a:r>
              <a:rPr lang="en-US" sz="1600" dirty="0">
                <a:hlinkClick r:id="rId7" tooltip="See more details"/>
              </a:rPr>
              <a:t>H.IPTV-ACC</a:t>
            </a:r>
            <a:r>
              <a:rPr lang="en-US" sz="1600" dirty="0"/>
              <a:t>: Accessibility framework for TV-related services</a:t>
            </a:r>
          </a:p>
          <a:p>
            <a:pPr lvl="0"/>
            <a:r>
              <a:rPr lang="en-US" sz="1600" dirty="0">
                <a:hlinkClick r:id="rId8" tooltip="See more details"/>
              </a:rPr>
              <a:t>HSTP.ACC-AUD</a:t>
            </a:r>
            <a:r>
              <a:rPr lang="en-US" sz="1600" dirty="0"/>
              <a:t>: Technical Paper on Methods for improving the intelligibility of audio (or speech)</a:t>
            </a:r>
          </a:p>
          <a:p>
            <a:pPr lvl="0"/>
            <a:r>
              <a:rPr lang="en-US" sz="1600" dirty="0">
                <a:hlinkClick r:id="rId9" tooltip="See more details"/>
              </a:rPr>
              <a:t>HSTP.ACC-Interop</a:t>
            </a:r>
            <a:r>
              <a:rPr lang="en-US" sz="1600" dirty="0"/>
              <a:t>: Interoperability of digital audiovisual media accessibility</a:t>
            </a:r>
          </a:p>
          <a:p>
            <a:pPr lvl="0"/>
            <a:r>
              <a:rPr lang="en-US" sz="1600" dirty="0">
                <a:hlinkClick r:id="rId10" tooltip="See more details"/>
              </a:rPr>
              <a:t>HSTP.ACC-SL</a:t>
            </a:r>
            <a:r>
              <a:rPr lang="en-US" sz="1600" dirty="0"/>
              <a:t>: Production guidelines for sign language service</a:t>
            </a:r>
          </a:p>
          <a:p>
            <a:pPr lvl="0"/>
            <a:r>
              <a:rPr lang="en-US" sz="1600" dirty="0">
                <a:hlinkClick r:id="rId11" tooltip="See more details"/>
              </a:rPr>
              <a:t>HSTP.ACC-</a:t>
            </a:r>
            <a:r>
              <a:rPr lang="en-US" sz="1600" dirty="0" err="1">
                <a:hlinkClick r:id="rId11" tooltip="See more details"/>
              </a:rPr>
              <a:t>UseCase</a:t>
            </a:r>
            <a:r>
              <a:rPr lang="en-US" sz="1600" dirty="0"/>
              <a:t>: Use cases for inclusive media access services</a:t>
            </a:r>
          </a:p>
          <a:p>
            <a:pPr lvl="0"/>
            <a:r>
              <a:rPr lang="en-US" sz="1600" dirty="0">
                <a:hlinkClick r:id="rId12" tooltip="See more details"/>
              </a:rPr>
              <a:t>E.FAST</a:t>
            </a:r>
            <a:r>
              <a:rPr lang="en-US" sz="1600" dirty="0"/>
              <a:t>: User interface for face-to-face speech translation considering human factors</a:t>
            </a:r>
          </a:p>
          <a:p>
            <a:pPr lvl="0"/>
            <a:r>
              <a:rPr lang="en-US" sz="1600" dirty="0">
                <a:hlinkClick r:id="rId13" tooltip="See more details"/>
              </a:rPr>
              <a:t>E.OKID</a:t>
            </a:r>
            <a:r>
              <a:rPr lang="en-US" sz="1600" dirty="0"/>
              <a:t>: On-screen keyboards for ICT devices</a:t>
            </a:r>
          </a:p>
          <a:p>
            <a:endParaRPr lang="en-US" sz="1100" dirty="0"/>
          </a:p>
        </p:txBody>
      </p:sp>
      <p:pic>
        <p:nvPicPr>
          <p:cNvPr id="1025" name="Picture 1" descr="page_blu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857250"/>
            <a:ext cx="128588" cy="12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64421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9023"/>
            <a:ext cx="8229600" cy="1143000"/>
          </a:xfrm>
        </p:spPr>
        <p:txBody>
          <a:bodyPr>
            <a:normAutofit/>
          </a:bodyPr>
          <a:lstStyle/>
          <a:p>
            <a:r>
              <a:rPr lang="en-US" sz="3200" dirty="0" smtClean="0"/>
              <a:t>ITU-T Accessibility Entities and meetings</a:t>
            </a:r>
            <a:endParaRPr lang="en-US" sz="3200" dirty="0"/>
          </a:p>
        </p:txBody>
      </p:sp>
      <p:sp>
        <p:nvSpPr>
          <p:cNvPr id="6" name="Content Placeholder 5"/>
          <p:cNvSpPr>
            <a:spLocks noGrp="1"/>
          </p:cNvSpPr>
          <p:nvPr>
            <p:ph idx="1"/>
          </p:nvPr>
        </p:nvSpPr>
        <p:spPr>
          <a:xfrm>
            <a:off x="569208" y="1242023"/>
            <a:ext cx="8308092" cy="1945677"/>
          </a:xfrm>
        </p:spPr>
        <p:txBody>
          <a:bodyPr>
            <a:normAutofit lnSpcReduction="10000"/>
          </a:bodyPr>
          <a:lstStyle/>
          <a:p>
            <a:r>
              <a:rPr lang="en-US" sz="2400" dirty="0" smtClean="0"/>
              <a:t>ITU-T SG2</a:t>
            </a:r>
          </a:p>
          <a:p>
            <a:pPr lvl="1"/>
            <a:r>
              <a:rPr lang="en-US" sz="2000" dirty="0" smtClean="0"/>
              <a:t>Q4/2 </a:t>
            </a:r>
            <a:r>
              <a:rPr lang="en-US" sz="2000" dirty="0"/>
              <a:t>Human </a:t>
            </a:r>
            <a:r>
              <a:rPr lang="en-US" sz="2000" dirty="0" smtClean="0"/>
              <a:t>Factors</a:t>
            </a:r>
          </a:p>
          <a:p>
            <a:r>
              <a:rPr lang="en-US" sz="2400" dirty="0" smtClean="0"/>
              <a:t>ITU-T SG16</a:t>
            </a:r>
          </a:p>
          <a:p>
            <a:pPr lvl="1"/>
            <a:r>
              <a:rPr lang="en-US" sz="2000" dirty="0" smtClean="0"/>
              <a:t>Q26/16 accessibility</a:t>
            </a:r>
          </a:p>
          <a:p>
            <a:pPr lvl="1"/>
            <a:r>
              <a:rPr lang="en-US" sz="2000" dirty="0" smtClean="0"/>
              <a:t>Inter-sector Rapporteur Group (ITU-T SG9, 16 and ITU-R SG5) </a:t>
            </a:r>
          </a:p>
        </p:txBody>
      </p:sp>
      <p:sp>
        <p:nvSpPr>
          <p:cNvPr id="5" name="Content Placeholder 2"/>
          <p:cNvSpPr txBox="1">
            <a:spLocks/>
          </p:cNvSpPr>
          <p:nvPr/>
        </p:nvSpPr>
        <p:spPr>
          <a:xfrm>
            <a:off x="608454" y="3187700"/>
            <a:ext cx="8229600" cy="3513736"/>
          </a:xfrm>
          <a:prstGeom prst="rect">
            <a:avLst/>
          </a:prstGeom>
        </p:spPr>
        <p:txBody>
          <a:bodyPr vert="horz" lIns="91440" tIns="45720" rIns="91440" bIns="45720" rtlCol="0">
            <a:normAutofit fontScale="62500" lnSpcReduction="20000"/>
          </a:bodyPr>
          <a:lst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Events: </a:t>
            </a:r>
          </a:p>
          <a:p>
            <a:pPr lvl="1"/>
            <a:r>
              <a:rPr lang="en-US" dirty="0" smtClean="0"/>
              <a:t>Q4/2, Q26/16, IRG meetings – every 6-8 months</a:t>
            </a:r>
          </a:p>
          <a:p>
            <a:pPr lvl="1"/>
            <a:r>
              <a:rPr lang="en-US" dirty="0" smtClean="0"/>
              <a:t>Workshops, showcasing, challenges, </a:t>
            </a:r>
            <a:r>
              <a:rPr lang="en-US" dirty="0" err="1" smtClean="0"/>
              <a:t>etc</a:t>
            </a:r>
            <a:r>
              <a:rPr lang="en-US" dirty="0" smtClean="0"/>
              <a:t> </a:t>
            </a:r>
          </a:p>
          <a:p>
            <a:pPr marL="342900" lvl="1" indent="0">
              <a:buFont typeface="Arial"/>
              <a:buNone/>
            </a:pPr>
            <a:endParaRPr lang="en-US" dirty="0" smtClean="0"/>
          </a:p>
          <a:p>
            <a:pPr marL="342900" lvl="1" indent="0">
              <a:buFont typeface="Arial"/>
              <a:buNone/>
            </a:pPr>
            <a:r>
              <a:rPr lang="en-US" dirty="0" smtClean="0"/>
              <a:t>with ‘reasonable accommodation’ within available TSB budget:</a:t>
            </a:r>
          </a:p>
          <a:p>
            <a:pPr lvl="1"/>
            <a:r>
              <a:rPr lang="en-US" dirty="0" smtClean="0"/>
              <a:t>Captioning (accessibility related events +TSAG)</a:t>
            </a:r>
          </a:p>
          <a:p>
            <a:pPr lvl="1"/>
            <a:r>
              <a:rPr lang="en-US" dirty="0" smtClean="0"/>
              <a:t>Sign language interpretation for deaf </a:t>
            </a:r>
          </a:p>
          <a:p>
            <a:pPr lvl="1"/>
            <a:r>
              <a:rPr lang="en-US" dirty="0" smtClean="0"/>
              <a:t>Fellowship for delegates with disabilities</a:t>
            </a:r>
          </a:p>
          <a:p>
            <a:pPr marL="0" indent="0">
              <a:buNone/>
            </a:pPr>
            <a:endParaRPr lang="en-US" dirty="0"/>
          </a:p>
          <a:p>
            <a:pPr marL="0" indent="0">
              <a:buNone/>
            </a:pPr>
            <a:r>
              <a:rPr lang="en-US" dirty="0"/>
              <a:t>*DCAD (Dynamic Coalition of Accessibility and Disability) of IGF (Internet Governance Forum) – Convened by Andrea Saks, ITU(-TSB) serves as its </a:t>
            </a:r>
            <a:r>
              <a:rPr lang="en-US" dirty="0" smtClean="0"/>
              <a:t>secretary. Annual meetings since 2007</a:t>
            </a:r>
            <a:endParaRPr lang="en-US" dirty="0"/>
          </a:p>
        </p:txBody>
      </p:sp>
      <p:sp>
        <p:nvSpPr>
          <p:cNvPr id="7" name="Slide Number Placeholder 3"/>
          <p:cNvSpPr>
            <a:spLocks noGrp="1"/>
          </p:cNvSpPr>
          <p:nvPr>
            <p:ph type="sldNum" sz="quarter" idx="4294967295"/>
          </p:nvPr>
        </p:nvSpPr>
        <p:spPr>
          <a:xfrm>
            <a:off x="628650" y="8786813"/>
            <a:ext cx="2057400" cy="273844"/>
          </a:xfrm>
          <a:prstGeom prst="rect">
            <a:avLst/>
          </a:prstGeom>
        </p:spPr>
        <p:txBody>
          <a:bodyPr/>
          <a:lstStyle/>
          <a:p>
            <a:pPr>
              <a:defRPr/>
            </a:pPr>
            <a:fld id="{EC401389-8101-431D-85D1-BA60FE36B72D}" type="slidenum">
              <a:rPr lang="en-US" smtClean="0"/>
              <a:pPr>
                <a:defRPr/>
              </a:pPr>
              <a:t>26</a:t>
            </a:fld>
            <a:endParaRPr lang="en-US"/>
          </a:p>
        </p:txBody>
      </p:sp>
    </p:spTree>
    <p:extLst>
      <p:ext uri="{BB962C8B-B14F-4D97-AF65-F5344CB8AC3E}">
        <p14:creationId xmlns:p14="http://schemas.microsoft.com/office/powerpoint/2010/main" val="27420166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272"/>
            <a:ext cx="8229600" cy="1143000"/>
          </a:xfrm>
        </p:spPr>
        <p:txBody>
          <a:bodyPr/>
          <a:lstStyle/>
          <a:p>
            <a:r>
              <a:rPr lang="en-US" dirty="0" smtClean="0"/>
              <a:t>JCA-AHF</a:t>
            </a:r>
            <a:endParaRPr lang="en-US" dirty="0"/>
          </a:p>
        </p:txBody>
      </p:sp>
      <p:sp>
        <p:nvSpPr>
          <p:cNvPr id="3" name="Content Placeholder 2"/>
          <p:cNvSpPr>
            <a:spLocks noGrp="1"/>
          </p:cNvSpPr>
          <p:nvPr>
            <p:ph idx="1"/>
          </p:nvPr>
        </p:nvSpPr>
        <p:spPr>
          <a:xfrm>
            <a:off x="457200" y="1701800"/>
            <a:ext cx="8229600" cy="4711700"/>
          </a:xfrm>
        </p:spPr>
        <p:txBody>
          <a:bodyPr>
            <a:noAutofit/>
          </a:bodyPr>
          <a:lstStyle/>
          <a:p>
            <a:r>
              <a:rPr lang="en-US" sz="1600" dirty="0">
                <a:hlinkClick r:id="rId2"/>
              </a:rPr>
              <a:t>Joint Coordination Activity on Accessibility and Human Factors (JCA-AHF)</a:t>
            </a:r>
            <a:r>
              <a:rPr lang="en-US" sz="1600" dirty="0"/>
              <a:t>, reports to TSAG</a:t>
            </a:r>
          </a:p>
          <a:p>
            <a:r>
              <a:rPr lang="en-US" sz="1600" dirty="0" smtClean="0"/>
              <a:t>Created in Dec. 2007 (reporting to SG2 until June 2015, now to TSAG)</a:t>
            </a:r>
          </a:p>
          <a:p>
            <a:r>
              <a:rPr lang="en-US" sz="1600" dirty="0"/>
              <a:t>chaired by Andrea </a:t>
            </a:r>
            <a:r>
              <a:rPr lang="en-US" sz="1600" dirty="0" smtClean="0"/>
              <a:t>Saks </a:t>
            </a:r>
          </a:p>
          <a:p>
            <a:r>
              <a:rPr lang="en-US" sz="1600" dirty="0" smtClean="0"/>
              <a:t>Reports to TSAG</a:t>
            </a:r>
          </a:p>
          <a:p>
            <a:r>
              <a:rPr lang="en-US" sz="1600" dirty="0" smtClean="0"/>
              <a:t>Terms of Reference</a:t>
            </a:r>
          </a:p>
          <a:p>
            <a:pPr lvl="1"/>
            <a:r>
              <a:rPr lang="en-GB" sz="1400" dirty="0"/>
              <a:t>increase </a:t>
            </a:r>
            <a:r>
              <a:rPr lang="en-GB" sz="1400" dirty="0" smtClean="0"/>
              <a:t>awareness </a:t>
            </a:r>
          </a:p>
          <a:p>
            <a:pPr lvl="1"/>
            <a:r>
              <a:rPr lang="en-GB" sz="1400" dirty="0" smtClean="0"/>
              <a:t>provide </a:t>
            </a:r>
            <a:r>
              <a:rPr lang="en-GB" sz="1400" dirty="0"/>
              <a:t>advice concerning the accessibility of </a:t>
            </a:r>
            <a:r>
              <a:rPr lang="en-GB" sz="1400" b="1" dirty="0"/>
              <a:t>ITU</a:t>
            </a:r>
            <a:r>
              <a:rPr lang="en-GB" sz="1400" dirty="0"/>
              <a:t> facilities and </a:t>
            </a:r>
            <a:r>
              <a:rPr lang="en-GB" sz="1400" dirty="0" smtClean="0"/>
              <a:t>services </a:t>
            </a:r>
          </a:p>
          <a:p>
            <a:pPr lvl="1"/>
            <a:r>
              <a:rPr lang="en-GB" sz="1400" dirty="0" smtClean="0"/>
              <a:t>coordinate among ITU-T SGs on mainstreaming </a:t>
            </a:r>
            <a:r>
              <a:rPr lang="en-GB" sz="1400" dirty="0"/>
              <a:t>accessibility into </a:t>
            </a:r>
            <a:r>
              <a:rPr lang="en-GB" sz="1400" dirty="0" smtClean="0"/>
              <a:t>ITU-T standardization</a:t>
            </a:r>
          </a:p>
          <a:p>
            <a:pPr lvl="1"/>
            <a:r>
              <a:rPr lang="en-GB" sz="1400" dirty="0" smtClean="0"/>
              <a:t>Communicate with </a:t>
            </a:r>
            <a:r>
              <a:rPr lang="en-GB" sz="1400" b="1" dirty="0" smtClean="0"/>
              <a:t>other </a:t>
            </a:r>
            <a:r>
              <a:rPr lang="en-GB" sz="1400" dirty="0" smtClean="0"/>
              <a:t>ITU Sectors and UN orgs</a:t>
            </a:r>
          </a:p>
          <a:p>
            <a:pPr lvl="1"/>
            <a:r>
              <a:rPr lang="en-GB" sz="1400" dirty="0" smtClean="0"/>
              <a:t>Encourage participation of </a:t>
            </a:r>
            <a:r>
              <a:rPr lang="en-GB" sz="1400" dirty="0" err="1" smtClean="0"/>
              <a:t>PwD</a:t>
            </a:r>
            <a:r>
              <a:rPr lang="en-GB" sz="1400" dirty="0" smtClean="0"/>
              <a:t> in </a:t>
            </a:r>
            <a:r>
              <a:rPr lang="en-GB" sz="1400" b="1" dirty="0" smtClean="0"/>
              <a:t>ITU</a:t>
            </a:r>
            <a:r>
              <a:rPr lang="en-GB" sz="1400" dirty="0" smtClean="0"/>
              <a:t>(-T) work </a:t>
            </a:r>
          </a:p>
          <a:p>
            <a:r>
              <a:rPr lang="en-GB" sz="1600" dirty="0" smtClean="0"/>
              <a:t>open to personal membership: mailing list with 100+ people</a:t>
            </a:r>
            <a:endParaRPr lang="en-US" sz="1600" dirty="0"/>
          </a:p>
          <a:p>
            <a:pPr marL="342900" lvl="1" indent="-342900">
              <a:buFont typeface="Arial"/>
              <a:buChar char="•"/>
            </a:pPr>
            <a:r>
              <a:rPr lang="en-US" sz="1600" dirty="0"/>
              <a:t>18 meetings since 2007 (latest 25 Jan 2016, 21 Oct 2015, 17 Jun 2015,…)</a:t>
            </a:r>
          </a:p>
          <a:p>
            <a:r>
              <a:rPr lang="en-US" sz="1600" dirty="0" smtClean="0"/>
              <a:t>next meetings: </a:t>
            </a:r>
          </a:p>
          <a:p>
            <a:pPr lvl="1"/>
            <a:r>
              <a:rPr lang="en-US" sz="1400" dirty="0" smtClean="0"/>
              <a:t>19</a:t>
            </a:r>
            <a:r>
              <a:rPr lang="en-US" sz="1400" baseline="30000" dirty="0" smtClean="0"/>
              <a:t>th</a:t>
            </a:r>
            <a:r>
              <a:rPr lang="en-US" sz="1400" dirty="0" smtClean="0"/>
              <a:t> meeting: June 2016, during SG16</a:t>
            </a:r>
          </a:p>
          <a:p>
            <a:r>
              <a:rPr lang="en-US" sz="1600" dirty="0" smtClean="0"/>
              <a:t>Achievement: ITU internal &amp; external coordination on issues related to </a:t>
            </a:r>
            <a:r>
              <a:rPr lang="en-US" sz="1600" dirty="0" err="1" smtClean="0"/>
              <a:t>PwDs</a:t>
            </a:r>
            <a:endParaRPr lang="en-US" sz="1600" dirty="0"/>
          </a:p>
        </p:txBody>
      </p:sp>
    </p:spTree>
    <p:extLst>
      <p:ext uri="{BB962C8B-B14F-4D97-AF65-F5344CB8AC3E}">
        <p14:creationId xmlns:p14="http://schemas.microsoft.com/office/powerpoint/2010/main" val="18663066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339213" y="335526"/>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2000" b="0" dirty="0">
                <a:solidFill>
                  <a:srgbClr val="558ED5"/>
                </a:solidFill>
              </a:rPr>
              <a:t>ITU’s activities in the area of </a:t>
            </a:r>
            <a:br>
              <a:rPr lang="en-US" sz="2000" b="0" dirty="0">
                <a:solidFill>
                  <a:srgbClr val="558ED5"/>
                </a:solidFill>
              </a:rPr>
            </a:br>
            <a:r>
              <a:rPr lang="en-US" sz="2000" b="0" dirty="0">
                <a:solidFill>
                  <a:srgbClr val="558ED5"/>
                </a:solidFill>
              </a:rPr>
              <a:t>ICT accessibility for persons with disabilities</a:t>
            </a:r>
          </a:p>
        </p:txBody>
      </p:sp>
      <p:sp>
        <p:nvSpPr>
          <p:cNvPr id="3" name="Title 1"/>
          <p:cNvSpPr txBox="1">
            <a:spLocks/>
          </p:cNvSpPr>
          <p:nvPr/>
        </p:nvSpPr>
        <p:spPr>
          <a:xfrm>
            <a:off x="339213" y="2993303"/>
            <a:ext cx="8229600" cy="743724"/>
          </a:xfrm>
          <a:prstGeom prst="rect">
            <a:avLst/>
          </a:prstGeom>
        </p:spPr>
        <p:txBody>
          <a:bodyPr vert="horz" lIns="91440" tIns="45720" rIns="91440" bIns="45720" rtlCol="0" anchor="ctr">
            <a:normAutofit fontScale="62500" lnSpcReduction="20000"/>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r>
              <a:rPr lang="en-US" sz="4000" b="0" dirty="0">
                <a:solidFill>
                  <a:schemeClr val="tx2">
                    <a:lumMod val="60000"/>
                    <a:lumOff val="40000"/>
                  </a:schemeClr>
                </a:solidFill>
              </a:rPr>
              <a:t>ACTIVITIES IN </a:t>
            </a:r>
            <a:br>
              <a:rPr lang="en-US" sz="4000" b="0" dirty="0">
                <a:solidFill>
                  <a:schemeClr val="tx2">
                    <a:lumMod val="60000"/>
                    <a:lumOff val="40000"/>
                  </a:schemeClr>
                </a:solidFill>
              </a:rPr>
            </a:br>
            <a:r>
              <a:rPr lang="en-US" sz="4000" b="0" dirty="0">
                <a:solidFill>
                  <a:schemeClr val="tx2">
                    <a:lumMod val="60000"/>
                    <a:lumOff val="40000"/>
                  </a:schemeClr>
                </a:solidFill>
              </a:rPr>
              <a:t>ITU </a:t>
            </a:r>
            <a:r>
              <a:rPr lang="en-US" sz="4000" b="0" dirty="0" smtClean="0">
                <a:solidFill>
                  <a:schemeClr val="tx2">
                    <a:lumMod val="60000"/>
                    <a:lumOff val="40000"/>
                  </a:schemeClr>
                </a:solidFill>
              </a:rPr>
              <a:t>Development Sector </a:t>
            </a:r>
            <a:r>
              <a:rPr lang="en-US" sz="4000" b="0" dirty="0">
                <a:solidFill>
                  <a:schemeClr val="tx2">
                    <a:lumMod val="60000"/>
                    <a:lumOff val="40000"/>
                  </a:schemeClr>
                </a:solidFill>
              </a:rPr>
              <a:t>(</a:t>
            </a:r>
            <a:r>
              <a:rPr lang="en-US" sz="4000" b="0" dirty="0" smtClean="0">
                <a:solidFill>
                  <a:schemeClr val="tx2">
                    <a:lumMod val="60000"/>
                    <a:lumOff val="40000"/>
                  </a:schemeClr>
                </a:solidFill>
              </a:rPr>
              <a:t>ITU-D)</a:t>
            </a:r>
            <a:endParaRPr lang="en-US" sz="4000" b="0" dirty="0">
              <a:solidFill>
                <a:schemeClr val="tx2">
                  <a:lumMod val="60000"/>
                  <a:lumOff val="40000"/>
                </a:schemeClr>
              </a:solidFill>
            </a:endParaRPr>
          </a:p>
        </p:txBody>
      </p:sp>
    </p:spTree>
    <p:extLst>
      <p:ext uri="{BB962C8B-B14F-4D97-AF65-F5344CB8AC3E}">
        <p14:creationId xmlns:p14="http://schemas.microsoft.com/office/powerpoint/2010/main" val="1876954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8" y="986923"/>
            <a:ext cx="7886700" cy="696516"/>
          </a:xfrm>
        </p:spPr>
        <p:txBody>
          <a:bodyPr>
            <a:normAutofit fontScale="90000"/>
          </a:bodyPr>
          <a:lstStyle/>
          <a:p>
            <a:r>
              <a:rPr lang="en-US" altLang="en-US" sz="2025" dirty="0">
                <a:solidFill>
                  <a:schemeClr val="tx2"/>
                </a:solidFill>
                <a:ea typeface="Tahoma" panose="020B0604030504040204" pitchFamily="34" charset="0"/>
                <a:cs typeface="Times New Roman" panose="02020603050405020304" pitchFamily="18" charset="0"/>
              </a:rPr>
              <a:t>Accessibility means what the user requires to gain functional access to ICT </a:t>
            </a:r>
            <a:r>
              <a:rPr lang="en-US" altLang="en-US" dirty="0" smtClean="0">
                <a:solidFill>
                  <a:schemeClr val="tx2"/>
                </a:solidFill>
                <a:ea typeface="Tahoma" panose="020B0604030504040204" pitchFamily="34" charset="0"/>
                <a:cs typeface="Times New Roman" panose="02020603050405020304" pitchFamily="18" charset="0"/>
              </a:rPr>
              <a:t/>
            </a:r>
            <a:br>
              <a:rPr lang="en-US" altLang="en-US" dirty="0" smtClean="0">
                <a:solidFill>
                  <a:schemeClr val="tx2"/>
                </a:solidFill>
                <a:ea typeface="Tahoma" panose="020B0604030504040204" pitchFamily="34" charset="0"/>
                <a:cs typeface="Times New Roman" panose="02020603050405020304" pitchFamily="18" charset="0"/>
              </a:rPr>
            </a:br>
            <a:endParaRPr lang="en-US" dirty="0"/>
          </a:p>
        </p:txBody>
      </p:sp>
      <p:sp>
        <p:nvSpPr>
          <p:cNvPr id="3" name="Content Placeholder 2"/>
          <p:cNvSpPr>
            <a:spLocks noGrp="1"/>
          </p:cNvSpPr>
          <p:nvPr>
            <p:ph idx="1"/>
          </p:nvPr>
        </p:nvSpPr>
        <p:spPr/>
        <p:txBody>
          <a:bodyPr/>
          <a:lstStyle/>
          <a:p>
            <a:endParaRPr lang="en-US" dirty="0"/>
          </a:p>
        </p:txBody>
      </p:sp>
      <p:graphicFrame>
        <p:nvGraphicFramePr>
          <p:cNvPr id="7" name="Content Placeholder 3"/>
          <p:cNvGraphicFramePr>
            <a:graphicFrameLocks/>
          </p:cNvGraphicFramePr>
          <p:nvPr>
            <p:extLst/>
          </p:nvPr>
        </p:nvGraphicFramePr>
        <p:xfrm>
          <a:off x="542925" y="1884306"/>
          <a:ext cx="7815263" cy="33592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TextBox 7"/>
          <p:cNvSpPr txBox="1"/>
          <p:nvPr/>
        </p:nvSpPr>
        <p:spPr>
          <a:xfrm>
            <a:off x="2451046" y="5459547"/>
            <a:ext cx="4762604" cy="300082"/>
          </a:xfrm>
          <a:prstGeom prst="rect">
            <a:avLst/>
          </a:prstGeom>
          <a:noFill/>
        </p:spPr>
        <p:txBody>
          <a:bodyPr wrap="square" rtlCol="0">
            <a:spAutoFit/>
          </a:bodyPr>
          <a:lstStyle/>
          <a:p>
            <a:pPr defTabSz="342900">
              <a:defRPr/>
            </a:pPr>
            <a:r>
              <a:rPr lang="en-US" altLang="en-US" sz="1350" b="1" kern="0" dirty="0">
                <a:solidFill>
                  <a:prstClr val="black"/>
                </a:solidFill>
                <a:cs typeface="Arial" pitchFamily="34" charset="0"/>
              </a:rPr>
              <a:t>i.e., provide alternative but equivalent ways of accessing ICTs</a:t>
            </a:r>
            <a:endParaRPr lang="en-US" sz="1350" kern="0" dirty="0">
              <a:solidFill>
                <a:prstClr val="black"/>
              </a:solidFill>
            </a:endParaRPr>
          </a:p>
        </p:txBody>
      </p:sp>
      <p:sp>
        <p:nvSpPr>
          <p:cNvPr id="9" name="TextBox 8"/>
          <p:cNvSpPr txBox="1"/>
          <p:nvPr/>
        </p:nvSpPr>
        <p:spPr>
          <a:xfrm>
            <a:off x="342900" y="332531"/>
            <a:ext cx="7918578" cy="369332"/>
          </a:xfrm>
          <a:prstGeom prst="rect">
            <a:avLst/>
          </a:prstGeom>
          <a:noFill/>
        </p:spPr>
        <p:txBody>
          <a:bodyPr wrap="none" rtlCol="0">
            <a:spAutoFit/>
          </a:bodyPr>
          <a:lstStyle/>
          <a:p>
            <a:r>
              <a:rPr lang="en-US" b="1" dirty="0">
                <a:solidFill>
                  <a:srgbClr val="FF0000"/>
                </a:solidFill>
              </a:rPr>
              <a:t>ITU-D: assists members understand ICT accessibility and how they can promote it</a:t>
            </a:r>
          </a:p>
        </p:txBody>
      </p:sp>
    </p:spTree>
    <p:extLst>
      <p:ext uri="{BB962C8B-B14F-4D97-AF65-F5344CB8AC3E}">
        <p14:creationId xmlns:p14="http://schemas.microsoft.com/office/powerpoint/2010/main" val="32840556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7411" y="218045"/>
            <a:ext cx="8229600" cy="1143000"/>
          </a:xfrm>
        </p:spPr>
        <p:txBody>
          <a:bodyPr>
            <a:noAutofit/>
          </a:bodyPr>
          <a:lstStyle/>
          <a:p>
            <a:r>
              <a:rPr lang="en-US" altLang="en-US" sz="2800" dirty="0" smtClean="0"/>
              <a:t>Information and communication technologies (ICTs) have become a key enabling infrastructure</a:t>
            </a:r>
            <a:endParaRPr lang="en-US" altLang="en-US" sz="2800" dirty="0"/>
          </a:p>
        </p:txBody>
      </p:sp>
      <p:pic>
        <p:nvPicPr>
          <p:cNvPr id="1026" name="Picture 2" descr="https://www.itu.int/en/ITU-D/Statistics/PublishingImages/FF2016_cha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3059" y="1658353"/>
            <a:ext cx="6669545" cy="435743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a:xfrm>
            <a:off x="537411" y="5715000"/>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r>
              <a:rPr lang="en-US" altLang="en-US" sz="2000" b="0" dirty="0" smtClean="0"/>
              <a:t>No other infrastructure or technology has this same level of access</a:t>
            </a:r>
            <a:endParaRPr lang="en-US" altLang="en-US" sz="2000" b="0" dirty="0"/>
          </a:p>
        </p:txBody>
      </p:sp>
    </p:spTree>
    <p:extLst>
      <p:ext uri="{BB962C8B-B14F-4D97-AF65-F5344CB8AC3E}">
        <p14:creationId xmlns:p14="http://schemas.microsoft.com/office/powerpoint/2010/main" val="281633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479" y="3918"/>
            <a:ext cx="7886700" cy="994172"/>
          </a:xfrm>
        </p:spPr>
        <p:txBody>
          <a:bodyPr>
            <a:normAutofit/>
          </a:bodyPr>
          <a:lstStyle/>
          <a:p>
            <a:r>
              <a:rPr lang="en-US" b="1" dirty="0" smtClean="0">
                <a:solidFill>
                  <a:srgbClr val="0070C0"/>
                </a:solidFill>
                <a:latin typeface="Calibri"/>
                <a:ea typeface="Tahoma" panose="020B0604030504040204" pitchFamily="34" charset="0"/>
                <a:cs typeface="Times New Roman" panose="02020603050405020304" pitchFamily="18" charset="0"/>
              </a:rPr>
              <a:t>ITU-D Key </a:t>
            </a:r>
            <a:r>
              <a:rPr lang="en-US" b="1" dirty="0">
                <a:solidFill>
                  <a:srgbClr val="0070C0"/>
                </a:solidFill>
                <a:latin typeface="Calibri"/>
                <a:ea typeface="Tahoma" panose="020B0604030504040204" pitchFamily="34" charset="0"/>
                <a:cs typeface="Times New Roman" panose="02020603050405020304" pitchFamily="18" charset="0"/>
              </a:rPr>
              <a:t>publications</a:t>
            </a:r>
          </a:p>
        </p:txBody>
      </p:sp>
      <p:sp>
        <p:nvSpPr>
          <p:cNvPr id="3" name="Content Placeholder 2"/>
          <p:cNvSpPr>
            <a:spLocks noGrp="1"/>
          </p:cNvSpPr>
          <p:nvPr>
            <p:ph idx="1"/>
          </p:nvPr>
        </p:nvSpPr>
        <p:spPr>
          <a:xfrm>
            <a:off x="164307" y="2226469"/>
            <a:ext cx="8351044" cy="3263504"/>
          </a:xfrm>
        </p:spPr>
        <p:txBody>
          <a:bodyPr>
            <a:normAutofit fontScale="70000" lnSpcReduction="20000"/>
          </a:bodyPr>
          <a:lstStyle/>
          <a:p>
            <a:r>
              <a:rPr lang="en-US" altLang="en-US" b="1" dirty="0" smtClean="0">
                <a:solidFill>
                  <a:srgbClr val="C00000"/>
                </a:solidFill>
              </a:rPr>
              <a:t>Model </a:t>
            </a:r>
            <a:r>
              <a:rPr lang="en-US" altLang="en-US" b="1" dirty="0">
                <a:solidFill>
                  <a:srgbClr val="C00000"/>
                </a:solidFill>
              </a:rPr>
              <a:t>ICT Accessibility Policy </a:t>
            </a:r>
            <a:r>
              <a:rPr lang="en-US" altLang="en-US" b="1" dirty="0" smtClean="0">
                <a:solidFill>
                  <a:srgbClr val="C00000"/>
                </a:solidFill>
              </a:rPr>
              <a:t>Report</a:t>
            </a:r>
          </a:p>
          <a:p>
            <a:pPr lvl="1"/>
            <a:r>
              <a:rPr lang="en-US" altLang="en-US" dirty="0" smtClean="0">
                <a:solidFill>
                  <a:schemeClr val="tx2"/>
                </a:solidFill>
              </a:rPr>
              <a:t>Designed to assist Members transpose</a:t>
            </a:r>
          </a:p>
          <a:p>
            <a:pPr marL="342900" lvl="1" indent="0">
              <a:buNone/>
            </a:pPr>
            <a:r>
              <a:rPr lang="en-US" altLang="en-US" dirty="0" smtClean="0">
                <a:solidFill>
                  <a:schemeClr val="tx2"/>
                </a:solidFill>
              </a:rPr>
              <a:t>their Art. 9 CRPD obligations into national law </a:t>
            </a:r>
            <a:r>
              <a:rPr lang="en-US" altLang="en-US" dirty="0">
                <a:solidFill>
                  <a:schemeClr val="tx2"/>
                </a:solidFill>
              </a:rPr>
              <a:t>	</a:t>
            </a:r>
            <a:endParaRPr lang="en-US" altLang="en-US" dirty="0" smtClean="0">
              <a:solidFill>
                <a:schemeClr val="tx2"/>
              </a:solidFill>
            </a:endParaRPr>
          </a:p>
          <a:p>
            <a:endParaRPr lang="en-US" altLang="en-US" dirty="0" smtClean="0">
              <a:solidFill>
                <a:schemeClr val="tx2"/>
              </a:solidFill>
            </a:endParaRPr>
          </a:p>
          <a:p>
            <a:r>
              <a:rPr lang="en-US" altLang="en-US" b="1" dirty="0" smtClean="0">
                <a:solidFill>
                  <a:srgbClr val="C00000"/>
                </a:solidFill>
              </a:rPr>
              <a:t>Making </a:t>
            </a:r>
            <a:r>
              <a:rPr lang="en-US" altLang="en-US" b="1" dirty="0">
                <a:solidFill>
                  <a:srgbClr val="C00000"/>
                </a:solidFill>
              </a:rPr>
              <a:t>Television Accessible </a:t>
            </a:r>
            <a:r>
              <a:rPr lang="en-US" altLang="en-US" b="1" dirty="0" smtClean="0">
                <a:solidFill>
                  <a:srgbClr val="C00000"/>
                </a:solidFill>
              </a:rPr>
              <a:t>Report</a:t>
            </a:r>
          </a:p>
          <a:p>
            <a:pPr lvl="1"/>
            <a:r>
              <a:rPr lang="en-US" altLang="en-US" dirty="0">
                <a:solidFill>
                  <a:schemeClr val="tx2"/>
                </a:solidFill>
              </a:rPr>
              <a:t>Explains TV accessibility and how to achieve it</a:t>
            </a:r>
          </a:p>
          <a:p>
            <a:pPr marL="0" indent="0">
              <a:buNone/>
            </a:pPr>
            <a:endParaRPr lang="en-US" altLang="en-US" dirty="0">
              <a:solidFill>
                <a:schemeClr val="tx2"/>
              </a:solidFill>
            </a:endParaRPr>
          </a:p>
          <a:p>
            <a:r>
              <a:rPr lang="en-US" altLang="en-US" b="1" dirty="0">
                <a:solidFill>
                  <a:srgbClr val="C00000"/>
                </a:solidFill>
              </a:rPr>
              <a:t>Making Mobile Phones and Services Accessible </a:t>
            </a:r>
            <a:r>
              <a:rPr lang="en-US" altLang="en-US" b="1" dirty="0" smtClean="0">
                <a:solidFill>
                  <a:srgbClr val="C00000"/>
                </a:solidFill>
              </a:rPr>
              <a:t>Report</a:t>
            </a:r>
          </a:p>
          <a:p>
            <a:pPr lvl="1"/>
            <a:r>
              <a:rPr lang="en-US" altLang="en-US" dirty="0">
                <a:solidFill>
                  <a:schemeClr val="tx2"/>
                </a:solidFill>
              </a:rPr>
              <a:t>Explains Mobile Accessibility and how to achieve it</a:t>
            </a:r>
            <a:br>
              <a:rPr lang="en-US" altLang="en-US" dirty="0">
                <a:solidFill>
                  <a:schemeClr val="tx2"/>
                </a:solidFill>
              </a:rPr>
            </a:br>
            <a:endParaRPr lang="en-US" dirty="0">
              <a:solidFill>
                <a:schemeClr val="tx2"/>
              </a:solidFill>
            </a:endParaRPr>
          </a:p>
        </p:txBody>
      </p:sp>
      <p:pic>
        <p:nvPicPr>
          <p:cNvPr id="4"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407" y="1285722"/>
            <a:ext cx="1285780" cy="1881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628650" y="5700713"/>
            <a:ext cx="5900738" cy="507831"/>
          </a:xfrm>
          <a:prstGeom prst="rect">
            <a:avLst/>
          </a:prstGeom>
          <a:noFill/>
        </p:spPr>
        <p:txBody>
          <a:bodyPr wrap="square" rtlCol="0">
            <a:spAutoFit/>
          </a:bodyPr>
          <a:lstStyle/>
          <a:p>
            <a:r>
              <a:rPr lang="en-US" sz="1350" dirty="0">
                <a:solidFill>
                  <a:prstClr val="black"/>
                </a:solidFill>
                <a:hlinkClick r:id="rId3"/>
              </a:rPr>
              <a:t>http://www.itu.int/en/ITU-D/Digital-Inclusion/Pages/Reports.aspx</a:t>
            </a:r>
            <a:endParaRPr lang="en-US" sz="1350" dirty="0">
              <a:solidFill>
                <a:prstClr val="black"/>
              </a:solidFill>
            </a:endParaRPr>
          </a:p>
          <a:p>
            <a:endParaRPr lang="en-US" sz="1350" dirty="0"/>
          </a:p>
        </p:txBody>
      </p:sp>
      <p:pic>
        <p:nvPicPr>
          <p:cNvPr id="6" name="Picture 2" descr="P:\SIU\SPECIAL INITIATIVES\PERSONS WITH DISABILITIES\ACCESSIBLE TV\vignett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96187" y="2762250"/>
            <a:ext cx="1234799" cy="171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stretch>
            <a:fillRect/>
          </a:stretch>
        </p:blipFill>
        <p:spPr>
          <a:xfrm>
            <a:off x="7957876" y="4336000"/>
            <a:ext cx="1165961" cy="1618628"/>
          </a:xfrm>
          <a:prstGeom prst="rect">
            <a:avLst/>
          </a:prstGeom>
        </p:spPr>
      </p:pic>
    </p:spTree>
    <p:extLst>
      <p:ext uri="{BB962C8B-B14F-4D97-AF65-F5344CB8AC3E}">
        <p14:creationId xmlns:p14="http://schemas.microsoft.com/office/powerpoint/2010/main" val="13473780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i="1" dirty="0" smtClean="0">
                <a:solidFill>
                  <a:prstClr val="black"/>
                </a:solidFill>
                <a:latin typeface="Myriad Pro SemiCond" pitchFamily="34" charset="0"/>
                <a:cs typeface="Myriad Pro Bold SemiCond It"/>
              </a:rPr>
              <a:t/>
            </a:r>
            <a:br>
              <a:rPr lang="en-US" b="1" i="1" dirty="0" smtClean="0">
                <a:solidFill>
                  <a:prstClr val="black"/>
                </a:solidFill>
                <a:latin typeface="Myriad Pro SemiCond" pitchFamily="34" charset="0"/>
                <a:cs typeface="Myriad Pro Bold SemiCond It"/>
              </a:rPr>
            </a:br>
            <a:r>
              <a:rPr lang="en-US" b="1" i="1" dirty="0">
                <a:solidFill>
                  <a:prstClr val="black"/>
                </a:solidFill>
                <a:latin typeface="Myriad Pro SemiCond" pitchFamily="34" charset="0"/>
                <a:cs typeface="Myriad Pro Bold SemiCond It"/>
              </a:rPr>
              <a:t/>
            </a:r>
            <a:br>
              <a:rPr lang="en-US" b="1" i="1" dirty="0">
                <a:solidFill>
                  <a:prstClr val="black"/>
                </a:solidFill>
                <a:latin typeface="Myriad Pro SemiCond" pitchFamily="34" charset="0"/>
                <a:cs typeface="Myriad Pro Bold SemiCond It"/>
              </a:rPr>
            </a:br>
            <a:r>
              <a:rPr lang="en-US" b="1" i="1" dirty="0" smtClean="0">
                <a:solidFill>
                  <a:prstClr val="black"/>
                </a:solidFill>
                <a:latin typeface="Myriad Pro SemiCond" pitchFamily="34" charset="0"/>
                <a:cs typeface="Myriad Pro Bold SemiCond It"/>
              </a:rPr>
              <a:t>Model </a:t>
            </a:r>
            <a:r>
              <a:rPr lang="en-US" b="1" i="1" dirty="0">
                <a:solidFill>
                  <a:prstClr val="black"/>
                </a:solidFill>
                <a:latin typeface="Myriad Pro SemiCond" pitchFamily="34" charset="0"/>
                <a:cs typeface="Myriad Pro Bold SemiCond It"/>
              </a:rPr>
              <a:t>ICT Accessibility Policy Report: </a:t>
            </a:r>
            <a:r>
              <a:rPr lang="en-US" altLang="en-US" b="1" dirty="0" smtClean="0">
                <a:solidFill>
                  <a:srgbClr val="0070C0"/>
                </a:solidFill>
                <a:cs typeface="Calibri"/>
              </a:rPr>
              <a:t>Module 5: WEB ACCESSIBILITY </a:t>
            </a:r>
            <a:r>
              <a:rPr lang="en-US" b="1" dirty="0" smtClean="0">
                <a:solidFill>
                  <a:srgbClr val="444444"/>
                </a:solidFill>
                <a:latin typeface="Arial" panose="020B0604020202020204" pitchFamily="34" charset="0"/>
              </a:rPr>
              <a:t/>
            </a:r>
            <a:br>
              <a:rPr lang="en-US" b="1" dirty="0" smtClean="0">
                <a:solidFill>
                  <a:srgbClr val="444444"/>
                </a:solidFill>
                <a:latin typeface="Arial" panose="020B0604020202020204" pitchFamily="34" charset="0"/>
              </a:rPr>
            </a:br>
            <a:r>
              <a:rPr lang="en-US" b="1" i="1" dirty="0">
                <a:solidFill>
                  <a:prstClr val="black"/>
                </a:solidFill>
                <a:latin typeface="Myriad Pro SemiCond" pitchFamily="34" charset="0"/>
                <a:cs typeface="Myriad Pro Bold SemiCond It"/>
              </a:rPr>
              <a:t/>
            </a:r>
            <a:br>
              <a:rPr lang="en-US" b="1" i="1" dirty="0">
                <a:solidFill>
                  <a:prstClr val="black"/>
                </a:solidFill>
                <a:latin typeface="Myriad Pro SemiCond" pitchFamily="34" charset="0"/>
                <a:cs typeface="Myriad Pro Bold SemiCond It"/>
              </a:rPr>
            </a:br>
            <a:endParaRPr lang="en-US" dirty="0"/>
          </a:p>
        </p:txBody>
      </p:sp>
      <p:sp>
        <p:nvSpPr>
          <p:cNvPr id="3" name="Content Placeholder 2"/>
          <p:cNvSpPr>
            <a:spLocks noGrp="1"/>
          </p:cNvSpPr>
          <p:nvPr>
            <p:ph idx="1"/>
          </p:nvPr>
        </p:nvSpPr>
        <p:spPr>
          <a:xfrm>
            <a:off x="164306" y="2183606"/>
            <a:ext cx="7529513" cy="4445794"/>
          </a:xfrm>
        </p:spPr>
        <p:txBody>
          <a:bodyPr>
            <a:normAutofit fontScale="70000" lnSpcReduction="20000"/>
          </a:bodyPr>
          <a:lstStyle/>
          <a:p>
            <a:pPr marL="60722" indent="-176213"/>
            <a:r>
              <a:rPr lang="en-ZA" altLang="en-US" sz="2200" dirty="0">
                <a:solidFill>
                  <a:prstClr val="black">
                    <a:lumMod val="75000"/>
                    <a:lumOff val="25000"/>
                  </a:prstClr>
                </a:solidFill>
              </a:rPr>
              <a:t>Identify and create a </a:t>
            </a:r>
            <a:r>
              <a:rPr lang="en-ZA" altLang="en-US" sz="2200" b="1" dirty="0">
                <a:solidFill>
                  <a:prstClr val="black">
                    <a:lumMod val="75000"/>
                    <a:lumOff val="25000"/>
                  </a:prstClr>
                </a:solidFill>
              </a:rPr>
              <a:t>list of all government websites </a:t>
            </a:r>
            <a:r>
              <a:rPr lang="en-ZA" altLang="en-US" sz="2200" dirty="0">
                <a:solidFill>
                  <a:prstClr val="black">
                    <a:lumMod val="75000"/>
                    <a:lumOff val="25000"/>
                  </a:prstClr>
                </a:solidFill>
              </a:rPr>
              <a:t>covered by the policy (to be updated annually)</a:t>
            </a:r>
          </a:p>
          <a:p>
            <a:pPr marL="60722" indent="-176213"/>
            <a:r>
              <a:rPr lang="en-ZA" altLang="en-US" sz="2200" dirty="0">
                <a:solidFill>
                  <a:prstClr val="black">
                    <a:lumMod val="75000"/>
                    <a:lumOff val="25000"/>
                  </a:prstClr>
                </a:solidFill>
              </a:rPr>
              <a:t>Conduct a </a:t>
            </a:r>
            <a:r>
              <a:rPr lang="en-ZA" altLang="en-US" sz="2200" b="1" dirty="0">
                <a:solidFill>
                  <a:prstClr val="black">
                    <a:lumMod val="75000"/>
                    <a:lumOff val="25000"/>
                  </a:prstClr>
                </a:solidFill>
              </a:rPr>
              <a:t>gap analysis </a:t>
            </a:r>
            <a:r>
              <a:rPr lang="en-ZA" altLang="en-US" sz="2200" dirty="0">
                <a:solidFill>
                  <a:prstClr val="black">
                    <a:lumMod val="75000"/>
                    <a:lumOff val="25000"/>
                  </a:prstClr>
                </a:solidFill>
              </a:rPr>
              <a:t>to assess the accessibility of existing government websites</a:t>
            </a:r>
          </a:p>
          <a:p>
            <a:pPr marL="60722" indent="-176213"/>
            <a:r>
              <a:rPr lang="en-ZA" altLang="en-US" sz="2200" dirty="0">
                <a:solidFill>
                  <a:prstClr val="black">
                    <a:lumMod val="75000"/>
                    <a:lumOff val="25000"/>
                  </a:prstClr>
                </a:solidFill>
              </a:rPr>
              <a:t>Develop a </a:t>
            </a:r>
            <a:r>
              <a:rPr lang="en-ZA" altLang="en-US" sz="2200" b="1" dirty="0">
                <a:solidFill>
                  <a:prstClr val="black">
                    <a:lumMod val="75000"/>
                    <a:lumOff val="25000"/>
                  </a:prstClr>
                </a:solidFill>
              </a:rPr>
              <a:t>transition plan </a:t>
            </a:r>
            <a:r>
              <a:rPr lang="en-ZA" altLang="en-US" sz="2200" dirty="0">
                <a:solidFill>
                  <a:prstClr val="black">
                    <a:lumMod val="75000"/>
                    <a:lumOff val="25000"/>
                  </a:prstClr>
                </a:solidFill>
              </a:rPr>
              <a:t>with milestones and conformance metrics to achieve Level A and Level AA compliance with the WCAG guidelines</a:t>
            </a:r>
          </a:p>
          <a:p>
            <a:pPr marL="403622" lvl="2" indent="-176213"/>
            <a:r>
              <a:rPr lang="en-ZA" altLang="en-US" sz="2200" dirty="0">
                <a:solidFill>
                  <a:prstClr val="black">
                    <a:lumMod val="75000"/>
                    <a:lumOff val="25000"/>
                  </a:prstClr>
                </a:solidFill>
              </a:rPr>
              <a:t>includes </a:t>
            </a:r>
            <a:r>
              <a:rPr lang="en-ZA" altLang="en-US" sz="2200" b="1" dirty="0">
                <a:solidFill>
                  <a:prstClr val="black">
                    <a:lumMod val="75000"/>
                    <a:lumOff val="25000"/>
                  </a:prstClr>
                </a:solidFill>
              </a:rPr>
              <a:t>staff training </a:t>
            </a:r>
            <a:r>
              <a:rPr lang="en-ZA" altLang="en-US" sz="2200" dirty="0">
                <a:solidFill>
                  <a:prstClr val="black">
                    <a:lumMod val="75000"/>
                    <a:lumOff val="25000"/>
                  </a:prstClr>
                </a:solidFill>
              </a:rPr>
              <a:t>and </a:t>
            </a:r>
            <a:r>
              <a:rPr lang="en-ZA" altLang="en-US" sz="2200" b="1" dirty="0">
                <a:solidFill>
                  <a:prstClr val="black">
                    <a:lumMod val="75000"/>
                    <a:lumOff val="25000"/>
                  </a:prstClr>
                </a:solidFill>
              </a:rPr>
              <a:t>updating procurement policies </a:t>
            </a:r>
            <a:r>
              <a:rPr lang="en-ZA" altLang="en-US" sz="2200" dirty="0">
                <a:solidFill>
                  <a:prstClr val="black">
                    <a:lumMod val="75000"/>
                    <a:lumOff val="25000"/>
                  </a:prstClr>
                </a:solidFill>
              </a:rPr>
              <a:t>to ensure purchases of website development and services are performed accessibly </a:t>
            </a:r>
          </a:p>
          <a:p>
            <a:pPr marL="403622" lvl="2" indent="-176213"/>
            <a:r>
              <a:rPr lang="en-ZA" altLang="en-US" sz="2200" dirty="0">
                <a:solidFill>
                  <a:prstClr val="black">
                    <a:lumMod val="75000"/>
                    <a:lumOff val="25000"/>
                  </a:prstClr>
                </a:solidFill>
              </a:rPr>
              <a:t>guidance on </a:t>
            </a:r>
            <a:r>
              <a:rPr lang="en-ZA" altLang="en-US" sz="2200" b="1" dirty="0">
                <a:solidFill>
                  <a:prstClr val="black">
                    <a:lumMod val="75000"/>
                    <a:lumOff val="25000"/>
                  </a:prstClr>
                </a:solidFill>
              </a:rPr>
              <a:t>accessibility testing tools </a:t>
            </a:r>
            <a:r>
              <a:rPr lang="en-ZA" altLang="en-US" sz="2200" dirty="0">
                <a:solidFill>
                  <a:prstClr val="black">
                    <a:lumMod val="75000"/>
                    <a:lumOff val="25000"/>
                  </a:prstClr>
                </a:solidFill>
              </a:rPr>
              <a:t>and procedures</a:t>
            </a:r>
          </a:p>
          <a:p>
            <a:pPr marL="403622" lvl="2" indent="-176213"/>
            <a:r>
              <a:rPr lang="en-ZA" altLang="en-US" sz="2200" dirty="0">
                <a:solidFill>
                  <a:prstClr val="black">
                    <a:lumMod val="75000"/>
                    <a:lumOff val="25000"/>
                  </a:prstClr>
                </a:solidFill>
              </a:rPr>
              <a:t>establishing measurable targets and </a:t>
            </a:r>
          </a:p>
          <a:p>
            <a:pPr marL="403622" lvl="2" indent="-176213"/>
            <a:r>
              <a:rPr lang="en-ZA" altLang="en-US" sz="2200" dirty="0">
                <a:solidFill>
                  <a:prstClr val="black">
                    <a:lumMod val="75000"/>
                    <a:lumOff val="25000"/>
                  </a:prstClr>
                </a:solidFill>
              </a:rPr>
              <a:t>monitoring and publishing progress made by government websites</a:t>
            </a:r>
          </a:p>
          <a:p>
            <a:pPr marL="257175" indent="-257175"/>
            <a:r>
              <a:rPr lang="en-ZA" altLang="en-US" sz="2200" dirty="0">
                <a:solidFill>
                  <a:prstClr val="black">
                    <a:lumMod val="75000"/>
                    <a:lumOff val="25000"/>
                  </a:prstClr>
                </a:solidFill>
              </a:rPr>
              <a:t>Encourage voluntary compliance by private websites</a:t>
            </a:r>
          </a:p>
          <a:p>
            <a:pPr marL="257175" indent="-257175"/>
            <a:r>
              <a:rPr lang="en-ZA" altLang="en-US" sz="2200" dirty="0">
                <a:solidFill>
                  <a:prstClr val="black">
                    <a:lumMod val="75000"/>
                    <a:lumOff val="25000"/>
                  </a:prstClr>
                </a:solidFill>
              </a:rPr>
              <a:t>Explains to policy makers the concrete outcomes the policy is designed to achieve to demystify accessibility:</a:t>
            </a:r>
          </a:p>
          <a:p>
            <a:pPr marL="600075" lvl="1" indent="-257175"/>
            <a:r>
              <a:rPr lang="en-ZA" altLang="en-US" sz="2200" dirty="0">
                <a:solidFill>
                  <a:prstClr val="black">
                    <a:lumMod val="75000"/>
                    <a:lumOff val="25000"/>
                  </a:prstClr>
                </a:solidFill>
              </a:rPr>
              <a:t>E.g. website compatibility with screen readers, provision of ALT TXT for images, captions for videos and apps, navigation through use of alternative input devices</a:t>
            </a:r>
          </a:p>
          <a:p>
            <a:pPr marL="257175" indent="-257175"/>
            <a:r>
              <a:rPr lang="en-ZA" altLang="en-US" sz="2200" dirty="0">
                <a:solidFill>
                  <a:prstClr val="black">
                    <a:lumMod val="75000"/>
                    <a:lumOff val="25000"/>
                  </a:prstClr>
                </a:solidFill>
              </a:rPr>
              <a:t>Calls for development of the national policy in consultation with persons with disabilities and conducting periodic reviews to address changing technological developments and market conditions</a:t>
            </a:r>
          </a:p>
          <a:p>
            <a:pPr marL="257175" indent="-257175"/>
            <a:r>
              <a:rPr lang="en-US" altLang="en-US" sz="2200" dirty="0">
                <a:solidFill>
                  <a:prstClr val="black">
                    <a:lumMod val="75000"/>
                    <a:lumOff val="25000"/>
                  </a:prstClr>
                </a:solidFill>
              </a:rPr>
              <a:t>Based on </a:t>
            </a:r>
            <a:r>
              <a:rPr lang="en-ZA" altLang="en-US" sz="2200" dirty="0">
                <a:solidFill>
                  <a:prstClr val="black">
                    <a:lumMod val="75000"/>
                    <a:lumOff val="25000"/>
                  </a:prstClr>
                </a:solidFill>
              </a:rPr>
              <a:t>Web Content Accessibility Guidelines (WCAG 2.0)- (ISO/IEC 40500:2012</a:t>
            </a:r>
            <a:r>
              <a:rPr lang="en-ZA" altLang="en-US" sz="1950" dirty="0">
                <a:solidFill>
                  <a:prstClr val="black">
                    <a:lumMod val="75000"/>
                    <a:lumOff val="25000"/>
                  </a:prstClr>
                </a:solidFill>
              </a:rPr>
              <a:t>)</a:t>
            </a:r>
          </a:p>
          <a:p>
            <a:pPr marL="257175" indent="-257175"/>
            <a:endParaRPr lang="en-ZA" altLang="en-US" sz="1950" dirty="0">
              <a:solidFill>
                <a:prstClr val="black">
                  <a:lumMod val="75000"/>
                  <a:lumOff val="25000"/>
                </a:prstClr>
              </a:solidFill>
            </a:endParaRPr>
          </a:p>
          <a:p>
            <a:pPr indent="-257175"/>
            <a:endParaRPr lang="en-ZA" altLang="en-US" sz="1725" dirty="0">
              <a:solidFill>
                <a:prstClr val="black">
                  <a:lumMod val="75000"/>
                  <a:lumOff val="25000"/>
                </a:prstClr>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7693819" y="2643187"/>
            <a:ext cx="1308911" cy="2012045"/>
          </a:xfrm>
          <a:prstGeom prst="rect">
            <a:avLst/>
          </a:prstGeom>
        </p:spPr>
      </p:pic>
    </p:spTree>
    <p:extLst>
      <p:ext uri="{BB962C8B-B14F-4D97-AF65-F5344CB8AC3E}">
        <p14:creationId xmlns:p14="http://schemas.microsoft.com/office/powerpoint/2010/main" val="1837888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0070C0"/>
                </a:solidFill>
                <a:latin typeface="Calibri"/>
                <a:ea typeface="Tahoma" panose="020B0604030504040204" pitchFamily="34" charset="0"/>
                <a:cs typeface="Times New Roman" panose="02020603050405020304" pitchFamily="18" charset="0"/>
              </a:rPr>
              <a:t>BDT Capacity </a:t>
            </a:r>
            <a:r>
              <a:rPr lang="en-US" b="1" dirty="0">
                <a:solidFill>
                  <a:srgbClr val="0070C0"/>
                </a:solidFill>
                <a:latin typeface="Calibri"/>
                <a:ea typeface="Tahoma" panose="020B0604030504040204" pitchFamily="34" charset="0"/>
                <a:cs typeface="Times New Roman" panose="02020603050405020304" pitchFamily="18" charset="0"/>
              </a:rPr>
              <a:t>Building &amp; Awareness Raising</a:t>
            </a:r>
          </a:p>
        </p:txBody>
      </p:sp>
      <p:sp>
        <p:nvSpPr>
          <p:cNvPr id="3" name="Content Placeholder 2"/>
          <p:cNvSpPr>
            <a:spLocks noGrp="1"/>
          </p:cNvSpPr>
          <p:nvPr>
            <p:ph idx="1"/>
          </p:nvPr>
        </p:nvSpPr>
        <p:spPr/>
        <p:txBody>
          <a:bodyPr>
            <a:normAutofit fontScale="62500" lnSpcReduction="20000"/>
          </a:bodyPr>
          <a:lstStyle/>
          <a:p>
            <a:r>
              <a:rPr lang="en-US" dirty="0" smtClean="0">
                <a:solidFill>
                  <a:srgbClr val="C00000"/>
                </a:solidFill>
              </a:rPr>
              <a:t>ITU Academy </a:t>
            </a:r>
            <a:r>
              <a:rPr lang="en-US" dirty="0" smtClean="0"/>
              <a:t>course on </a:t>
            </a:r>
            <a:r>
              <a:rPr lang="en-US" dirty="0" smtClean="0">
                <a:solidFill>
                  <a:srgbClr val="C00000"/>
                </a:solidFill>
              </a:rPr>
              <a:t>public procurement </a:t>
            </a:r>
            <a:r>
              <a:rPr lang="en-US" dirty="0" smtClean="0"/>
              <a:t>of accessible ICTs</a:t>
            </a:r>
          </a:p>
          <a:p>
            <a:r>
              <a:rPr lang="en-US" dirty="0" smtClean="0">
                <a:solidFill>
                  <a:srgbClr val="C00000"/>
                </a:solidFill>
              </a:rPr>
              <a:t>ITU Academy </a:t>
            </a:r>
            <a:r>
              <a:rPr lang="en-US" dirty="0" smtClean="0"/>
              <a:t>course on </a:t>
            </a:r>
            <a:r>
              <a:rPr lang="en-US" dirty="0" smtClean="0">
                <a:solidFill>
                  <a:srgbClr val="C00000"/>
                </a:solidFill>
              </a:rPr>
              <a:t>accessible audio visual media</a:t>
            </a:r>
          </a:p>
          <a:p>
            <a:r>
              <a:rPr lang="en-US" dirty="0" smtClean="0"/>
              <a:t>Arab, CIS and Europe </a:t>
            </a:r>
            <a:r>
              <a:rPr lang="en-US" dirty="0" smtClean="0">
                <a:solidFill>
                  <a:srgbClr val="C00000"/>
                </a:solidFill>
              </a:rPr>
              <a:t>Regional Initiatives </a:t>
            </a:r>
            <a:r>
              <a:rPr lang="en-US" dirty="0" smtClean="0"/>
              <a:t>on ICT Accessibility</a:t>
            </a:r>
          </a:p>
          <a:p>
            <a:pPr lvl="1"/>
            <a:r>
              <a:rPr lang="en-US" dirty="0" smtClean="0"/>
              <a:t>Awareness raising meetings, training and partnerships with key stakeholders</a:t>
            </a:r>
          </a:p>
          <a:p>
            <a:r>
              <a:rPr lang="en-US" dirty="0" smtClean="0">
                <a:solidFill>
                  <a:srgbClr val="C00000"/>
                </a:solidFill>
              </a:rPr>
              <a:t>Accessible Americas</a:t>
            </a:r>
          </a:p>
          <a:p>
            <a:r>
              <a:rPr lang="en-US" dirty="0" smtClean="0"/>
              <a:t>ITU-D </a:t>
            </a:r>
            <a:r>
              <a:rPr lang="en-US" dirty="0" smtClean="0">
                <a:solidFill>
                  <a:srgbClr val="C00000"/>
                </a:solidFill>
              </a:rPr>
              <a:t>Study Group Question 7/1 </a:t>
            </a:r>
            <a:r>
              <a:rPr lang="en-US" dirty="0" smtClean="0"/>
              <a:t>on ICT Accessibility </a:t>
            </a:r>
          </a:p>
          <a:p>
            <a:pPr lvl="1"/>
            <a:r>
              <a:rPr lang="en-US" dirty="0"/>
              <a:t>competition on the best strategies/policies/projects developed by ITU members in area of ICT accessibility –  deadline for  contributions is due by </a:t>
            </a:r>
            <a:r>
              <a:rPr lang="en-US" b="1" dirty="0"/>
              <a:t>19 February </a:t>
            </a:r>
            <a:endParaRPr lang="en-US" b="1" dirty="0" smtClean="0"/>
          </a:p>
          <a:p>
            <a:r>
              <a:rPr lang="en-US" dirty="0" smtClean="0"/>
              <a:t>Raise awareness in meetings of Pacific Disability Forum, M-Enabling Summit and UN DESA/UN HABITAT meeting on accessible urban development</a:t>
            </a:r>
            <a:endParaRPr lang="en-US" dirty="0"/>
          </a:p>
        </p:txBody>
      </p:sp>
    </p:spTree>
    <p:extLst>
      <p:ext uri="{BB962C8B-B14F-4D97-AF65-F5344CB8AC3E}">
        <p14:creationId xmlns:p14="http://schemas.microsoft.com/office/powerpoint/2010/main" val="3359824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7411" y="218045"/>
            <a:ext cx="8229600" cy="1143000"/>
          </a:xfrm>
        </p:spPr>
        <p:txBody>
          <a:bodyPr>
            <a:noAutofit/>
          </a:bodyPr>
          <a:lstStyle/>
          <a:p>
            <a:r>
              <a:rPr lang="en-US" altLang="en-US" sz="2800" dirty="0" smtClean="0"/>
              <a:t>The use of ICTs is transforming </a:t>
            </a:r>
            <a:br>
              <a:rPr lang="en-US" altLang="en-US" sz="2800" dirty="0" smtClean="0"/>
            </a:br>
            <a:r>
              <a:rPr lang="en-US" altLang="en-US" sz="2800" dirty="0" smtClean="0"/>
              <a:t>the way we work, live, learn and interact</a:t>
            </a:r>
            <a:endParaRPr lang="en-US" altLang="en-US" sz="2800" dirty="0"/>
          </a:p>
        </p:txBody>
      </p:sp>
      <p:pic>
        <p:nvPicPr>
          <p:cNvPr id="5" name="Picture 7"/>
          <p:cNvPicPr>
            <a:picLocks noChangeAspect="1" noChangeArrowheads="1"/>
          </p:cNvPicPr>
          <p:nvPr/>
        </p:nvPicPr>
        <p:blipFill>
          <a:blip r:embed="rId3" cstate="print"/>
          <a:srcRect/>
          <a:stretch>
            <a:fillRect/>
          </a:stretch>
        </p:blipFill>
        <p:spPr bwMode="auto">
          <a:xfrm>
            <a:off x="7287126" y="4144988"/>
            <a:ext cx="1301750" cy="1725612"/>
          </a:xfrm>
          <a:prstGeom prst="rect">
            <a:avLst/>
          </a:prstGeom>
          <a:noFill/>
          <a:ln w="9525">
            <a:noFill/>
            <a:miter lim="800000"/>
            <a:headEnd/>
            <a:tailEnd/>
          </a:ln>
        </p:spPr>
      </p:pic>
      <p:pic>
        <p:nvPicPr>
          <p:cNvPr id="6" name="Picture 33" descr="http://opengardensblog.futuretext.com/Mobile%20Cloud%20Computing.JPG"/>
          <p:cNvPicPr>
            <a:picLocks noChangeAspect="1" noChangeArrowheads="1"/>
          </p:cNvPicPr>
          <p:nvPr/>
        </p:nvPicPr>
        <p:blipFill>
          <a:blip r:embed="rId4" cstate="print"/>
          <a:srcRect/>
          <a:stretch>
            <a:fillRect/>
          </a:stretch>
        </p:blipFill>
        <p:spPr bwMode="auto">
          <a:xfrm>
            <a:off x="300790" y="1600031"/>
            <a:ext cx="1890713" cy="1422400"/>
          </a:xfrm>
          <a:prstGeom prst="rect">
            <a:avLst/>
          </a:prstGeom>
          <a:noFill/>
          <a:ln w="9525">
            <a:noFill/>
            <a:miter lim="800000"/>
            <a:headEnd/>
            <a:tailEnd/>
          </a:ln>
        </p:spPr>
      </p:pic>
      <p:pic>
        <p:nvPicPr>
          <p:cNvPr id="7" name="Picture 2" descr="http://thesupplychainlab.files.wordpress.com/2009/12/mobile-banking1.jpg"/>
          <p:cNvPicPr>
            <a:picLocks noChangeAspect="1" noChangeArrowheads="1"/>
          </p:cNvPicPr>
          <p:nvPr/>
        </p:nvPicPr>
        <p:blipFill>
          <a:blip r:embed="rId5" cstate="print"/>
          <a:srcRect/>
          <a:stretch>
            <a:fillRect/>
          </a:stretch>
        </p:blipFill>
        <p:spPr bwMode="auto">
          <a:xfrm>
            <a:off x="7010400" y="1295400"/>
            <a:ext cx="1643063" cy="2281238"/>
          </a:xfrm>
          <a:prstGeom prst="rect">
            <a:avLst/>
          </a:prstGeom>
          <a:noFill/>
          <a:ln w="9525">
            <a:noFill/>
            <a:miter lim="800000"/>
            <a:headEnd/>
            <a:tailEnd/>
          </a:ln>
        </p:spPr>
      </p:pic>
      <p:pic>
        <p:nvPicPr>
          <p:cNvPr id="10" name="Picture 2" descr="http://www.dirjournal.com/health-journal/images/e-health.jpg"/>
          <p:cNvPicPr>
            <a:picLocks noChangeAspect="1" noChangeArrowheads="1"/>
          </p:cNvPicPr>
          <p:nvPr/>
        </p:nvPicPr>
        <p:blipFill>
          <a:blip r:embed="rId6" cstate="print"/>
          <a:srcRect/>
          <a:stretch>
            <a:fillRect/>
          </a:stretch>
        </p:blipFill>
        <p:spPr bwMode="auto">
          <a:xfrm>
            <a:off x="5070725" y="3862868"/>
            <a:ext cx="1872208" cy="1457602"/>
          </a:xfrm>
          <a:prstGeom prst="rect">
            <a:avLst/>
          </a:prstGeom>
          <a:noFill/>
        </p:spPr>
      </p:pic>
      <p:pic>
        <p:nvPicPr>
          <p:cNvPr id="11" name="Picture 4" descr="http://web2.cc.nctu.edu.tw/~etang/Harvard_EMBA/olpc-green-white.jpg"/>
          <p:cNvPicPr>
            <a:picLocks noChangeAspect="1" noChangeArrowheads="1"/>
          </p:cNvPicPr>
          <p:nvPr/>
        </p:nvPicPr>
        <p:blipFill>
          <a:blip r:embed="rId7" cstate="print"/>
          <a:srcRect/>
          <a:stretch>
            <a:fillRect/>
          </a:stretch>
        </p:blipFill>
        <p:spPr bwMode="auto">
          <a:xfrm>
            <a:off x="127283" y="3659084"/>
            <a:ext cx="2091165" cy="1661386"/>
          </a:xfrm>
          <a:prstGeom prst="rect">
            <a:avLst/>
          </a:prstGeom>
          <a:noFill/>
        </p:spPr>
      </p:pic>
      <p:pic>
        <p:nvPicPr>
          <p:cNvPr id="12" name="Picture 11"/>
          <p:cNvPicPr>
            <a:picLocks noChangeAspect="1"/>
          </p:cNvPicPr>
          <p:nvPr/>
        </p:nvPicPr>
        <p:blipFill>
          <a:blip r:embed="rId8" cstate="print"/>
          <a:stretch>
            <a:fillRect/>
          </a:stretch>
        </p:blipFill>
        <p:spPr>
          <a:xfrm>
            <a:off x="5018959" y="1473455"/>
            <a:ext cx="1675553" cy="1675553"/>
          </a:xfrm>
          <a:prstGeom prst="rect">
            <a:avLst/>
          </a:prstGeom>
        </p:spPr>
      </p:pic>
      <p:pic>
        <p:nvPicPr>
          <p:cNvPr id="2" name="Picture 1"/>
          <p:cNvPicPr>
            <a:picLocks noChangeAspect="1"/>
          </p:cNvPicPr>
          <p:nvPr/>
        </p:nvPicPr>
        <p:blipFill>
          <a:blip r:embed="rId9"/>
          <a:stretch>
            <a:fillRect/>
          </a:stretch>
        </p:blipFill>
        <p:spPr>
          <a:xfrm>
            <a:off x="2760998" y="1600031"/>
            <a:ext cx="1891213" cy="1475758"/>
          </a:xfrm>
          <a:prstGeom prst="rect">
            <a:avLst/>
          </a:prstGeom>
        </p:spPr>
      </p:pic>
      <p:pic>
        <p:nvPicPr>
          <p:cNvPr id="2050" name="Picture 2" descr="Image result for classroom smart boa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2883" y="3493659"/>
            <a:ext cx="1803178" cy="13908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ople checking mobile phon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1214" y="5320470"/>
            <a:ext cx="2316626" cy="130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7897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90550" y="222532"/>
            <a:ext cx="8229600" cy="1143000"/>
          </a:xfrm>
        </p:spPr>
        <p:txBody>
          <a:bodyPr>
            <a:noAutofit/>
          </a:bodyPr>
          <a:lstStyle/>
          <a:p>
            <a:r>
              <a:rPr lang="en-US" altLang="en-US" sz="3200" dirty="0" smtClean="0"/>
              <a:t>ICTs are fundamental </a:t>
            </a:r>
            <a:r>
              <a:rPr lang="en-US" altLang="en-US" sz="3200" dirty="0" smtClean="0"/>
              <a:t/>
            </a:r>
            <a:br>
              <a:rPr lang="en-US" altLang="en-US" sz="3200" dirty="0" smtClean="0"/>
            </a:br>
            <a:r>
              <a:rPr lang="en-US" altLang="en-US" sz="3200" dirty="0" smtClean="0"/>
              <a:t>to achieve the SDGs by 2030</a:t>
            </a:r>
            <a:endParaRPr lang="en-US" altLang="en-US" sz="3200" dirty="0"/>
          </a:p>
        </p:txBody>
      </p:sp>
      <p:pic>
        <p:nvPicPr>
          <p:cNvPr id="1026" name="Picture 2" descr="Related image"/>
          <p:cNvPicPr>
            <a:picLocks noChangeAspect="1" noChangeArrowheads="1"/>
          </p:cNvPicPr>
          <p:nvPr/>
        </p:nvPicPr>
        <p:blipFill rotWithShape="1">
          <a:blip r:embed="rId3">
            <a:extLst>
              <a:ext uri="{28A0092B-C50C-407E-A947-70E740481C1C}">
                <a14:useLocalDpi xmlns:a14="http://schemas.microsoft.com/office/drawing/2010/main" val="0"/>
              </a:ext>
            </a:extLst>
          </a:blip>
          <a:srcRect t="24605"/>
          <a:stretch/>
        </p:blipFill>
        <p:spPr bwMode="auto">
          <a:xfrm>
            <a:off x="133350" y="1778141"/>
            <a:ext cx="8770938"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0056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635141"/>
            <a:ext cx="8229600" cy="1143000"/>
          </a:xfrm>
        </p:spPr>
        <p:txBody>
          <a:bodyPr>
            <a:noAutofit/>
          </a:bodyPr>
          <a:lstStyle/>
          <a:p>
            <a:r>
              <a:rPr lang="en-US" altLang="en-US" sz="3200" dirty="0" smtClean="0"/>
              <a:t>ICTs are fundamental to enable the independent living of persons with disabilities</a:t>
            </a:r>
            <a:endParaRPr lang="en-US" altLang="en-US" sz="3200" dirty="0"/>
          </a:p>
        </p:txBody>
      </p:sp>
      <p:sp>
        <p:nvSpPr>
          <p:cNvPr id="6147" name="Rectangle 3"/>
          <p:cNvSpPr>
            <a:spLocks noGrp="1" noChangeArrowheads="1"/>
          </p:cNvSpPr>
          <p:nvPr>
            <p:ph type="body" idx="1"/>
          </p:nvPr>
        </p:nvSpPr>
        <p:spPr/>
        <p:txBody>
          <a:bodyPr>
            <a:normAutofit fontScale="77500" lnSpcReduction="20000"/>
          </a:bodyPr>
          <a:lstStyle/>
          <a:p>
            <a:endParaRPr lang="en-US" dirty="0" smtClean="0"/>
          </a:p>
          <a:p>
            <a:r>
              <a:rPr lang="en-US" dirty="0" smtClean="0"/>
              <a:t>Access to key public services</a:t>
            </a:r>
          </a:p>
          <a:p>
            <a:pPr lvl="1"/>
            <a:r>
              <a:rPr lang="en-US" dirty="0" smtClean="0"/>
              <a:t>Health</a:t>
            </a:r>
          </a:p>
          <a:p>
            <a:pPr lvl="1"/>
            <a:r>
              <a:rPr lang="en-US" dirty="0" smtClean="0"/>
              <a:t>Education</a:t>
            </a:r>
          </a:p>
          <a:p>
            <a:pPr lvl="1"/>
            <a:r>
              <a:rPr lang="en-US" dirty="0" smtClean="0"/>
              <a:t>Government services</a:t>
            </a:r>
          </a:p>
          <a:p>
            <a:endParaRPr lang="en-US" dirty="0" smtClean="0"/>
          </a:p>
          <a:p>
            <a:r>
              <a:rPr lang="en-US" dirty="0" smtClean="0"/>
              <a:t>Opportunities to increase productivity and Access job market, including becoming entrepreneurs</a:t>
            </a:r>
          </a:p>
          <a:p>
            <a:endParaRPr lang="en-US" dirty="0" smtClean="0"/>
          </a:p>
          <a:p>
            <a:r>
              <a:rPr lang="en-US" dirty="0" smtClean="0"/>
              <a:t>Communicate</a:t>
            </a:r>
          </a:p>
        </p:txBody>
      </p:sp>
    </p:spTree>
    <p:extLst>
      <p:ext uri="{BB962C8B-B14F-4D97-AF65-F5344CB8AC3E}">
        <p14:creationId xmlns:p14="http://schemas.microsoft.com/office/powerpoint/2010/main" val="3296383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endes\Dropbox\CSD shared Accessibility\4 Programmactic Activities\4.4 HLMDD13\ICT Sector Consultation\4. Report\4.4 Layout\infographic-table1-01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692696"/>
            <a:ext cx="6552728" cy="5456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99091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15325" y="1716086"/>
            <a:ext cx="8569325" cy="2677656"/>
          </a:xfrm>
        </p:spPr>
        <p:txBody>
          <a:bodyPr>
            <a:normAutofit fontScale="90000"/>
          </a:bodyPr>
          <a:lstStyle/>
          <a:p>
            <a:pPr rtl="1">
              <a:defRPr/>
            </a:pPr>
            <a:r>
              <a:rPr lang="en-US" sz="2800" b="1" kern="1200" dirty="0" smtClean="0">
                <a:latin typeface="+mj-lt"/>
              </a:rPr>
              <a:t>ICTs are a powerful equalizer of abilities, empowering persons with disabilities to fulfill their potential, dreams and ambitions</a:t>
            </a:r>
            <a:br>
              <a:rPr lang="en-US" sz="2800" b="1" kern="1200" dirty="0" smtClean="0">
                <a:latin typeface="+mj-lt"/>
              </a:rPr>
            </a:br>
            <a:r>
              <a:rPr lang="en-US" altLang="en-US" sz="2800" b="1" i="0" dirty="0" smtClean="0">
                <a:solidFill>
                  <a:schemeClr val="accent4">
                    <a:lumMod val="50000"/>
                  </a:schemeClr>
                </a:solidFill>
                <a:latin typeface="+mj-lt"/>
                <a:cs typeface="Aharoni" panose="02010803020104030203" pitchFamily="2" charset="-79"/>
              </a:rPr>
              <a:t/>
            </a:r>
            <a:br>
              <a:rPr lang="en-US" altLang="en-US" sz="2800" b="1" i="0" dirty="0" smtClean="0">
                <a:solidFill>
                  <a:schemeClr val="accent4">
                    <a:lumMod val="50000"/>
                  </a:schemeClr>
                </a:solidFill>
                <a:latin typeface="+mj-lt"/>
                <a:cs typeface="Aharoni" panose="02010803020104030203" pitchFamily="2" charset="-79"/>
              </a:rPr>
            </a:br>
            <a:r>
              <a:rPr lang="en-US" altLang="en-US" sz="2800" b="1" i="0" dirty="0" smtClean="0">
                <a:solidFill>
                  <a:schemeClr val="accent4">
                    <a:lumMod val="50000"/>
                  </a:schemeClr>
                </a:solidFill>
                <a:latin typeface="+mj-lt"/>
                <a:cs typeface="Aharoni" panose="02010803020104030203" pitchFamily="2" charset="-79"/>
              </a:rPr>
              <a:t>However to achieve this impact</a:t>
            </a:r>
            <a:br>
              <a:rPr lang="en-US" altLang="en-US" sz="2800" b="1" i="0" dirty="0" smtClean="0">
                <a:solidFill>
                  <a:schemeClr val="accent4">
                    <a:lumMod val="50000"/>
                  </a:schemeClr>
                </a:solidFill>
                <a:latin typeface="+mj-lt"/>
                <a:cs typeface="Aharoni" panose="02010803020104030203" pitchFamily="2" charset="-79"/>
              </a:rPr>
            </a:br>
            <a:r>
              <a:rPr lang="en-US" altLang="en-US" sz="2800" b="1" i="0" dirty="0" smtClean="0">
                <a:solidFill>
                  <a:schemeClr val="accent4">
                    <a:lumMod val="50000"/>
                  </a:schemeClr>
                </a:solidFill>
                <a:latin typeface="+mj-lt"/>
                <a:cs typeface="Aharoni" panose="02010803020104030203" pitchFamily="2" charset="-79"/>
              </a:rPr>
              <a:t>ICTs have to be </a:t>
            </a:r>
            <a:r>
              <a:rPr lang="en-US" altLang="en-US" sz="2800" b="1" i="0" dirty="0" smtClean="0">
                <a:solidFill>
                  <a:srgbClr val="FF0000"/>
                </a:solidFill>
                <a:latin typeface="+mj-lt"/>
                <a:cs typeface="Aharoni" panose="02010803020104030203" pitchFamily="2" charset="-79"/>
              </a:rPr>
              <a:t>accessible</a:t>
            </a:r>
            <a:r>
              <a:rPr lang="en-US" altLang="en-US" sz="2800" b="1" i="0" dirty="0" smtClean="0">
                <a:solidFill>
                  <a:schemeClr val="accent4">
                    <a:lumMod val="50000"/>
                  </a:schemeClr>
                </a:solidFill>
                <a:latin typeface="+mj-lt"/>
                <a:cs typeface="Aharoni" panose="02010803020104030203" pitchFamily="2" charset="-79"/>
              </a:rPr>
              <a:t/>
            </a:r>
            <a:br>
              <a:rPr lang="en-US" altLang="en-US" sz="2800" b="1" i="0" dirty="0" smtClean="0">
                <a:solidFill>
                  <a:schemeClr val="accent4">
                    <a:lumMod val="50000"/>
                  </a:schemeClr>
                </a:solidFill>
                <a:latin typeface="+mj-lt"/>
                <a:cs typeface="Aharoni" panose="02010803020104030203" pitchFamily="2" charset="-79"/>
              </a:rPr>
            </a:br>
            <a:r>
              <a:rPr lang="en-US" altLang="en-US" sz="2800" dirty="0" smtClean="0">
                <a:solidFill>
                  <a:schemeClr val="accent4">
                    <a:lumMod val="50000"/>
                  </a:schemeClr>
                </a:solidFill>
                <a:latin typeface="+mj-lt"/>
                <a:cs typeface="Aharoni" panose="02010803020104030203" pitchFamily="2" charset="-79"/>
              </a:rPr>
              <a:t/>
            </a:r>
            <a:br>
              <a:rPr lang="en-US" altLang="en-US" sz="2800" dirty="0" smtClean="0">
                <a:solidFill>
                  <a:schemeClr val="accent4">
                    <a:lumMod val="50000"/>
                  </a:schemeClr>
                </a:solidFill>
                <a:latin typeface="+mj-lt"/>
                <a:cs typeface="Aharoni" panose="02010803020104030203" pitchFamily="2" charset="-79"/>
              </a:rPr>
            </a:br>
            <a:r>
              <a:rPr lang="en-US" altLang="en-US" sz="2800" dirty="0" smtClean="0">
                <a:latin typeface="+mj-lt"/>
              </a:rPr>
              <a:t>otherwise </a:t>
            </a:r>
            <a:r>
              <a:rPr lang="en-US" altLang="en-US" sz="2800" dirty="0">
                <a:latin typeface="+mj-lt"/>
              </a:rPr>
              <a:t>ICTs will be introducing </a:t>
            </a:r>
            <a:br>
              <a:rPr lang="en-US" altLang="en-US" sz="2800" dirty="0">
                <a:latin typeface="+mj-lt"/>
              </a:rPr>
            </a:br>
            <a:r>
              <a:rPr lang="en-US" altLang="en-US" sz="2800" dirty="0">
                <a:latin typeface="+mj-lt"/>
              </a:rPr>
              <a:t>new barriers for persons with disabilities</a:t>
            </a:r>
          </a:p>
        </p:txBody>
      </p:sp>
    </p:spTree>
    <p:extLst>
      <p:ext uri="{BB962C8B-B14F-4D97-AF65-F5344CB8AC3E}">
        <p14:creationId xmlns:p14="http://schemas.microsoft.com/office/powerpoint/2010/main" val="23398262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37411" y="218045"/>
            <a:ext cx="8229600" cy="1143000"/>
          </a:xfrm>
        </p:spPr>
        <p:txBody>
          <a:bodyPr>
            <a:noAutofit/>
          </a:bodyPr>
          <a:lstStyle/>
          <a:p>
            <a:r>
              <a:rPr lang="en-US" altLang="en-US" sz="2800" dirty="0" smtClean="0"/>
              <a:t>Lack of </a:t>
            </a:r>
            <a:r>
              <a:rPr lang="en-US" altLang="en-US" sz="2800" dirty="0" smtClean="0"/>
              <a:t>ICT accessibility could become a barrier to access content, media, public services and event the job market</a:t>
            </a:r>
            <a:endParaRPr lang="en-US" altLang="en-US" sz="2800" dirty="0"/>
          </a:p>
        </p:txBody>
      </p:sp>
      <p:pic>
        <p:nvPicPr>
          <p:cNvPr id="5" name="Picture 7"/>
          <p:cNvPicPr>
            <a:picLocks noChangeAspect="1" noChangeArrowheads="1"/>
          </p:cNvPicPr>
          <p:nvPr/>
        </p:nvPicPr>
        <p:blipFill>
          <a:blip r:embed="rId3" cstate="print"/>
          <a:srcRect/>
          <a:stretch>
            <a:fillRect/>
          </a:stretch>
        </p:blipFill>
        <p:spPr bwMode="auto">
          <a:xfrm>
            <a:off x="7287126" y="4144988"/>
            <a:ext cx="1301750" cy="1725612"/>
          </a:xfrm>
          <a:prstGeom prst="rect">
            <a:avLst/>
          </a:prstGeom>
          <a:noFill/>
          <a:ln w="9525">
            <a:noFill/>
            <a:miter lim="800000"/>
            <a:headEnd/>
            <a:tailEnd/>
          </a:ln>
        </p:spPr>
      </p:pic>
      <p:pic>
        <p:nvPicPr>
          <p:cNvPr id="6" name="Picture 33" descr="http://opengardensblog.futuretext.com/Mobile%20Cloud%20Computing.JPG"/>
          <p:cNvPicPr>
            <a:picLocks noChangeAspect="1" noChangeArrowheads="1"/>
          </p:cNvPicPr>
          <p:nvPr/>
        </p:nvPicPr>
        <p:blipFill>
          <a:blip r:embed="rId4" cstate="print"/>
          <a:srcRect/>
          <a:stretch>
            <a:fillRect/>
          </a:stretch>
        </p:blipFill>
        <p:spPr bwMode="auto">
          <a:xfrm>
            <a:off x="300790" y="1600031"/>
            <a:ext cx="1890713" cy="1422400"/>
          </a:xfrm>
          <a:prstGeom prst="rect">
            <a:avLst/>
          </a:prstGeom>
          <a:noFill/>
          <a:ln w="9525">
            <a:noFill/>
            <a:miter lim="800000"/>
            <a:headEnd/>
            <a:tailEnd/>
          </a:ln>
        </p:spPr>
      </p:pic>
      <p:pic>
        <p:nvPicPr>
          <p:cNvPr id="7" name="Picture 2" descr="http://thesupplychainlab.files.wordpress.com/2009/12/mobile-banking1.jpg"/>
          <p:cNvPicPr>
            <a:picLocks noChangeAspect="1" noChangeArrowheads="1"/>
          </p:cNvPicPr>
          <p:nvPr/>
        </p:nvPicPr>
        <p:blipFill>
          <a:blip r:embed="rId5" cstate="print"/>
          <a:srcRect/>
          <a:stretch>
            <a:fillRect/>
          </a:stretch>
        </p:blipFill>
        <p:spPr bwMode="auto">
          <a:xfrm>
            <a:off x="7010400" y="1295400"/>
            <a:ext cx="1643063" cy="2281238"/>
          </a:xfrm>
          <a:prstGeom prst="rect">
            <a:avLst/>
          </a:prstGeom>
          <a:noFill/>
          <a:ln w="9525">
            <a:noFill/>
            <a:miter lim="800000"/>
            <a:headEnd/>
            <a:tailEnd/>
          </a:ln>
        </p:spPr>
      </p:pic>
      <p:pic>
        <p:nvPicPr>
          <p:cNvPr id="10" name="Picture 2" descr="http://www.dirjournal.com/health-journal/images/e-health.jpg"/>
          <p:cNvPicPr>
            <a:picLocks noChangeAspect="1" noChangeArrowheads="1"/>
          </p:cNvPicPr>
          <p:nvPr/>
        </p:nvPicPr>
        <p:blipFill>
          <a:blip r:embed="rId6" cstate="print"/>
          <a:srcRect/>
          <a:stretch>
            <a:fillRect/>
          </a:stretch>
        </p:blipFill>
        <p:spPr bwMode="auto">
          <a:xfrm>
            <a:off x="5070725" y="3862868"/>
            <a:ext cx="1872208" cy="1457602"/>
          </a:xfrm>
          <a:prstGeom prst="rect">
            <a:avLst/>
          </a:prstGeom>
          <a:noFill/>
        </p:spPr>
      </p:pic>
      <p:pic>
        <p:nvPicPr>
          <p:cNvPr id="11" name="Picture 4" descr="http://web2.cc.nctu.edu.tw/~etang/Harvard_EMBA/olpc-green-white.jpg"/>
          <p:cNvPicPr>
            <a:picLocks noChangeAspect="1" noChangeArrowheads="1"/>
          </p:cNvPicPr>
          <p:nvPr/>
        </p:nvPicPr>
        <p:blipFill>
          <a:blip r:embed="rId7" cstate="print"/>
          <a:srcRect/>
          <a:stretch>
            <a:fillRect/>
          </a:stretch>
        </p:blipFill>
        <p:spPr bwMode="auto">
          <a:xfrm>
            <a:off x="127283" y="3659084"/>
            <a:ext cx="2091165" cy="1661386"/>
          </a:xfrm>
          <a:prstGeom prst="rect">
            <a:avLst/>
          </a:prstGeom>
          <a:noFill/>
        </p:spPr>
      </p:pic>
      <p:pic>
        <p:nvPicPr>
          <p:cNvPr id="12" name="Picture 11"/>
          <p:cNvPicPr>
            <a:picLocks noChangeAspect="1"/>
          </p:cNvPicPr>
          <p:nvPr/>
        </p:nvPicPr>
        <p:blipFill>
          <a:blip r:embed="rId8" cstate="print"/>
          <a:stretch>
            <a:fillRect/>
          </a:stretch>
        </p:blipFill>
        <p:spPr>
          <a:xfrm>
            <a:off x="5018959" y="1473455"/>
            <a:ext cx="1675553" cy="1675553"/>
          </a:xfrm>
          <a:prstGeom prst="rect">
            <a:avLst/>
          </a:prstGeom>
        </p:spPr>
      </p:pic>
      <p:pic>
        <p:nvPicPr>
          <p:cNvPr id="2" name="Picture 1"/>
          <p:cNvPicPr>
            <a:picLocks noChangeAspect="1"/>
          </p:cNvPicPr>
          <p:nvPr/>
        </p:nvPicPr>
        <p:blipFill>
          <a:blip r:embed="rId9"/>
          <a:stretch>
            <a:fillRect/>
          </a:stretch>
        </p:blipFill>
        <p:spPr>
          <a:xfrm>
            <a:off x="2760998" y="1600031"/>
            <a:ext cx="1891213" cy="1475758"/>
          </a:xfrm>
          <a:prstGeom prst="rect">
            <a:avLst/>
          </a:prstGeom>
        </p:spPr>
      </p:pic>
      <p:pic>
        <p:nvPicPr>
          <p:cNvPr id="2050" name="Picture 2" descr="Image result for classroom smart board"/>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72883" y="3493659"/>
            <a:ext cx="1803178" cy="139089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people checking mobile phone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11214" y="5320470"/>
            <a:ext cx="2316626" cy="1303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3422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802</TotalTime>
  <Words>1931</Words>
  <Application>Microsoft Office PowerPoint</Application>
  <PresentationFormat>On-screen Show (4:3)</PresentationFormat>
  <Paragraphs>238</Paragraphs>
  <Slides>32</Slides>
  <Notes>12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32</vt:i4>
      </vt:variant>
    </vt:vector>
  </HeadingPairs>
  <TitlesOfParts>
    <vt:vector size="44" baseType="lpstr">
      <vt:lpstr>Myriad Pro Bold SemiCond</vt:lpstr>
      <vt:lpstr>Myriad Pro Bold SemiCond It</vt:lpstr>
      <vt:lpstr>Myriad Pro Cond</vt:lpstr>
      <vt:lpstr>Myriad Pro SemiCond</vt:lpstr>
      <vt:lpstr>Aharoni</vt:lpstr>
      <vt:lpstr>Arial</vt:lpstr>
      <vt:lpstr>Arial Narrow</vt:lpstr>
      <vt:lpstr>Calibri</vt:lpstr>
      <vt:lpstr>Tahoma</vt:lpstr>
      <vt:lpstr>Times New Roman</vt:lpstr>
      <vt:lpstr>Verdana</vt:lpstr>
      <vt:lpstr>Office Theme</vt:lpstr>
      <vt:lpstr>PowerPoint Presentation</vt:lpstr>
      <vt:lpstr>Why ICT accessibility matters</vt:lpstr>
      <vt:lpstr>Information and communication technologies (ICTs) have become a key enabling infrastructure</vt:lpstr>
      <vt:lpstr>The use of ICTs is transforming  the way we work, live, learn and interact</vt:lpstr>
      <vt:lpstr>ICTs are fundamental  to achieve the SDGs by 2030</vt:lpstr>
      <vt:lpstr>ICTs are fundamental to enable the independent living of persons with disabilities</vt:lpstr>
      <vt:lpstr>PowerPoint Presentation</vt:lpstr>
      <vt:lpstr>ICTs are a powerful equalizer of abilities, empowering persons with disabilities to fulfill their potential, dreams and ambitions  However to achieve this impact ICTs have to be accessible  otherwise ICTs will be introducing  new barriers for persons with disabilities</vt:lpstr>
      <vt:lpstr>Lack of ICT accessibility could become a barrier to access content, media, public services and event the job market</vt:lpstr>
      <vt:lpstr>How to promote an accessible ICT sector?</vt:lpstr>
      <vt:lpstr>ITU’s work in accessibility Overview</vt:lpstr>
      <vt:lpstr>About ITU</vt:lpstr>
      <vt:lpstr>Overview of what we do</vt:lpstr>
      <vt:lpstr>Jose.Batanero@itu.int</vt:lpstr>
      <vt:lpstr>Annex  ITU’s work in accessibility Extended Overview</vt:lpstr>
      <vt:lpstr>Inter-sectoral activities</vt:lpstr>
      <vt:lpstr>PowerPoint Presentation</vt:lpstr>
      <vt:lpstr>ITU-R’s activities on ICT Accessibility</vt:lpstr>
      <vt:lpstr>ITU-R Study Group 1(Spectrum Management)</vt:lpstr>
      <vt:lpstr>ITU-R Study Group 5 (Terrestrial Services)</vt:lpstr>
      <vt:lpstr>ITU-R Study Group 6 (​​​​​​​Broadcasting Services)</vt:lpstr>
      <vt:lpstr>PowerPoint Presentation</vt:lpstr>
      <vt:lpstr>ITU-T: mainstream accessibility in ICT standardization</vt:lpstr>
      <vt:lpstr>ITU-T’s recent publications on accessibility</vt:lpstr>
      <vt:lpstr>ITU-T ongoing work items on accessibility </vt:lpstr>
      <vt:lpstr>ITU-T Accessibility Entities and meetings</vt:lpstr>
      <vt:lpstr>JCA-AHF</vt:lpstr>
      <vt:lpstr>PowerPoint Presentation</vt:lpstr>
      <vt:lpstr>Accessibility means what the user requires to gain functional access to ICT  </vt:lpstr>
      <vt:lpstr>ITU-D Key publications</vt:lpstr>
      <vt:lpstr>  Model ICT Accessibility Policy Report: Module 5: WEB ACCESSIBILITY   </vt:lpstr>
      <vt:lpstr>BDT Capacity Building &amp; Awareness Raising</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Jesús Vicente</dc:creator>
  <cp:lastModifiedBy>Diaz Batanero, Jose Maria</cp:lastModifiedBy>
  <cp:revision>33</cp:revision>
  <dcterms:created xsi:type="dcterms:W3CDTF">2014-09-01T15:38:30Z</dcterms:created>
  <dcterms:modified xsi:type="dcterms:W3CDTF">2017-05-10T08:43:08Z</dcterms:modified>
</cp:coreProperties>
</file>